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257" r:id="rId3"/>
    <p:sldId id="261" r:id="rId4"/>
    <p:sldId id="269" r:id="rId5"/>
    <p:sldId id="267" r:id="rId6"/>
    <p:sldId id="270" r:id="rId7"/>
    <p:sldId id="268" r:id="rId8"/>
    <p:sldId id="273" r:id="rId9"/>
    <p:sldId id="275" r:id="rId10"/>
    <p:sldId id="277" r:id="rId11"/>
    <p:sldId id="278" r:id="rId12"/>
    <p:sldId id="279" r:id="rId13"/>
    <p:sldId id="259" r:id="rId14"/>
    <p:sldId id="281" r:id="rId15"/>
    <p:sldId id="282" r:id="rId16"/>
    <p:sldId id="316" r:id="rId17"/>
    <p:sldId id="314" r:id="rId18"/>
    <p:sldId id="318" r:id="rId19"/>
    <p:sldId id="315" r:id="rId20"/>
    <p:sldId id="317" r:id="rId21"/>
    <p:sldId id="319" r:id="rId22"/>
    <p:sldId id="321" r:id="rId23"/>
    <p:sldId id="323" r:id="rId24"/>
    <p:sldId id="324" r:id="rId25"/>
    <p:sldId id="326" r:id="rId26"/>
    <p:sldId id="325" r:id="rId27"/>
    <p:sldId id="327" r:id="rId28"/>
    <p:sldId id="283" r:id="rId29"/>
    <p:sldId id="286" r:id="rId30"/>
    <p:sldId id="284" r:id="rId31"/>
    <p:sldId id="287" r:id="rId32"/>
    <p:sldId id="285"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6" r:id="rId50"/>
    <p:sldId id="312" r:id="rId51"/>
    <p:sldId id="309" r:id="rId52"/>
    <p:sldId id="310" r:id="rId53"/>
    <p:sldId id="311" r:id="rId54"/>
    <p:sldId id="313" r:id="rId55"/>
    <p:sldId id="271" r:id="rId56"/>
    <p:sldId id="272" r:id="rId57"/>
    <p:sldId id="274" r:id="rId58"/>
    <p:sldId id="276" r:id="rId59"/>
    <p:sldId id="280" r:id="rId60"/>
    <p:sldId id="290" r:id="rId61"/>
    <p:sldId id="305" r:id="rId62"/>
    <p:sldId id="307" r:id="rId63"/>
    <p:sldId id="320" r:id="rId64"/>
    <p:sldId id="322" r:id="rId65"/>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5407" autoAdjust="0"/>
  </p:normalViewPr>
  <p:slideViewPr>
    <p:cSldViewPr>
      <p:cViewPr varScale="1">
        <p:scale>
          <a:sx n="86" d="100"/>
          <a:sy n="86" d="100"/>
        </p:scale>
        <p:origin x="690" y="90"/>
      </p:cViewPr>
      <p:guideLst>
        <p:guide pos="3840"/>
        <p:guide orient="horz" pos="2160"/>
      </p:guideLst>
    </p:cSldViewPr>
  </p:slideViewPr>
  <p:outlineViewPr>
    <p:cViewPr>
      <p:scale>
        <a:sx n="33" d="100"/>
        <a:sy n="33" d="100"/>
      </p:scale>
      <p:origin x="0" y="-2370"/>
    </p:cViewPr>
  </p:outlineViewPr>
  <p:notesTextViewPr>
    <p:cViewPr>
      <p:scale>
        <a:sx n="1" d="1"/>
        <a:sy n="1" d="1"/>
      </p:scale>
      <p:origin x="0" y="0"/>
    </p:cViewPr>
  </p:notesTextViewPr>
  <p:notesViewPr>
    <p:cSldViewPr showGuides="1">
      <p:cViewPr varScale="1">
        <p:scale>
          <a:sx n="80" d="100"/>
          <a:sy n="80" d="100"/>
        </p:scale>
        <p:origin x="320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ru-RU" sz="1800" dirty="0" err="1">
                <a:effectLst/>
              </a:rPr>
              <a:t>Межсегментарные</a:t>
            </a:r>
            <a:r>
              <a:rPr lang="ru-RU" sz="1800" dirty="0">
                <a:effectLst/>
              </a:rPr>
              <a:t> вращения в плоскости нагрузки для различных случаев нагрузки и различных степеней дегенерации диска. Приложенный момент составлял 10 </a:t>
            </a:r>
            <a:r>
              <a:rPr lang="ru-RU" sz="1800" dirty="0" err="1">
                <a:effectLst/>
              </a:rPr>
              <a:t>Нм</a:t>
            </a:r>
            <a:r>
              <a:rPr lang="ru-RU" sz="1800" dirty="0">
                <a:effectLst/>
              </a:rPr>
              <a:t>.</a:t>
            </a:r>
            <a:endParaRPr lang="ru-RU"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Здоровый диск</c:v>
                </c:pt>
              </c:strCache>
            </c:strRef>
          </c:tx>
          <c:spPr>
            <a:solidFill>
              <a:schemeClr val="accent1"/>
            </a:solidFill>
            <a:ln>
              <a:noFill/>
            </a:ln>
            <a:effectLst/>
          </c:spPr>
          <c:invertIfNegative val="0"/>
          <c:cat>
            <c:strRef>
              <c:f>Лист1!$A$2:$A$5</c:f>
              <c:strCache>
                <c:ptCount val="4"/>
                <c:pt idx="0">
                  <c:v>Сгибание</c:v>
                </c:pt>
                <c:pt idx="1">
                  <c:v>Растяжение</c:v>
                </c:pt>
                <c:pt idx="2">
                  <c:v>Боковой изгиб</c:v>
                </c:pt>
                <c:pt idx="3">
                  <c:v>Осевое вращение</c:v>
                </c:pt>
              </c:strCache>
            </c:strRef>
          </c:cat>
          <c:val>
            <c:numRef>
              <c:f>Лист1!$B$2:$B$5</c:f>
              <c:numCache>
                <c:formatCode>General</c:formatCode>
                <c:ptCount val="4"/>
                <c:pt idx="0">
                  <c:v>6</c:v>
                </c:pt>
                <c:pt idx="1">
                  <c:v>3.2</c:v>
                </c:pt>
                <c:pt idx="2">
                  <c:v>5.0999999999999996</c:v>
                </c:pt>
                <c:pt idx="3">
                  <c:v>2.2000000000000002</c:v>
                </c:pt>
              </c:numCache>
            </c:numRef>
          </c:val>
          <c:extLst>
            <c:ext xmlns:c16="http://schemas.microsoft.com/office/drawing/2014/chart" uri="{C3380CC4-5D6E-409C-BE32-E72D297353CC}">
              <c16:uniqueId val="{00000000-DDA0-419D-9C32-21F05B9976C7}"/>
            </c:ext>
          </c:extLst>
        </c:ser>
        <c:ser>
          <c:idx val="1"/>
          <c:order val="1"/>
          <c:tx>
            <c:strRef>
              <c:f>Лист1!$C$1</c:f>
              <c:strCache>
                <c:ptCount val="1"/>
                <c:pt idx="0">
                  <c:v>Легкая дегенерация</c:v>
                </c:pt>
              </c:strCache>
            </c:strRef>
          </c:tx>
          <c:spPr>
            <a:solidFill>
              <a:schemeClr val="accent2"/>
            </a:solidFill>
            <a:ln>
              <a:noFill/>
            </a:ln>
            <a:effectLst/>
          </c:spPr>
          <c:invertIfNegative val="0"/>
          <c:cat>
            <c:strRef>
              <c:f>Лист1!$A$2:$A$5</c:f>
              <c:strCache>
                <c:ptCount val="4"/>
                <c:pt idx="0">
                  <c:v>Сгибание</c:v>
                </c:pt>
                <c:pt idx="1">
                  <c:v>Растяжение</c:v>
                </c:pt>
                <c:pt idx="2">
                  <c:v>Боковой изгиб</c:v>
                </c:pt>
                <c:pt idx="3">
                  <c:v>Осевое вращение</c:v>
                </c:pt>
              </c:strCache>
            </c:strRef>
          </c:cat>
          <c:val>
            <c:numRef>
              <c:f>Лист1!$C$2:$C$5</c:f>
              <c:numCache>
                <c:formatCode>General</c:formatCode>
                <c:ptCount val="4"/>
                <c:pt idx="0">
                  <c:v>6.1</c:v>
                </c:pt>
                <c:pt idx="1">
                  <c:v>5.0999999999999996</c:v>
                </c:pt>
                <c:pt idx="2">
                  <c:v>5.3</c:v>
                </c:pt>
                <c:pt idx="3">
                  <c:v>2.8</c:v>
                </c:pt>
              </c:numCache>
            </c:numRef>
          </c:val>
          <c:extLst>
            <c:ext xmlns:c16="http://schemas.microsoft.com/office/drawing/2014/chart" uri="{C3380CC4-5D6E-409C-BE32-E72D297353CC}">
              <c16:uniqueId val="{00000001-DDA0-419D-9C32-21F05B9976C7}"/>
            </c:ext>
          </c:extLst>
        </c:ser>
        <c:ser>
          <c:idx val="2"/>
          <c:order val="2"/>
          <c:tx>
            <c:strRef>
              <c:f>Лист1!$D$1</c:f>
              <c:strCache>
                <c:ptCount val="1"/>
                <c:pt idx="0">
                  <c:v>Умеренная дегенерация</c:v>
                </c:pt>
              </c:strCache>
            </c:strRef>
          </c:tx>
          <c:spPr>
            <a:solidFill>
              <a:schemeClr val="accent3"/>
            </a:solidFill>
            <a:ln>
              <a:noFill/>
            </a:ln>
            <a:effectLst/>
          </c:spPr>
          <c:invertIfNegative val="0"/>
          <c:cat>
            <c:strRef>
              <c:f>Лист1!$A$2:$A$5</c:f>
              <c:strCache>
                <c:ptCount val="4"/>
                <c:pt idx="0">
                  <c:v>Сгибание</c:v>
                </c:pt>
                <c:pt idx="1">
                  <c:v>Растяжение</c:v>
                </c:pt>
                <c:pt idx="2">
                  <c:v>Боковой изгиб</c:v>
                </c:pt>
                <c:pt idx="3">
                  <c:v>Осевое вращение</c:v>
                </c:pt>
              </c:strCache>
            </c:strRef>
          </c:cat>
          <c:val>
            <c:numRef>
              <c:f>Лист1!$D$2:$D$5</c:f>
              <c:numCache>
                <c:formatCode>General</c:formatCode>
                <c:ptCount val="4"/>
                <c:pt idx="0">
                  <c:v>5.2</c:v>
                </c:pt>
                <c:pt idx="1">
                  <c:v>4.8</c:v>
                </c:pt>
                <c:pt idx="2">
                  <c:v>4.5999999999999996</c:v>
                </c:pt>
                <c:pt idx="3">
                  <c:v>2.9</c:v>
                </c:pt>
              </c:numCache>
            </c:numRef>
          </c:val>
          <c:extLst>
            <c:ext xmlns:c16="http://schemas.microsoft.com/office/drawing/2014/chart" uri="{C3380CC4-5D6E-409C-BE32-E72D297353CC}">
              <c16:uniqueId val="{00000002-DDA0-419D-9C32-21F05B9976C7}"/>
            </c:ext>
          </c:extLst>
        </c:ser>
        <c:ser>
          <c:idx val="3"/>
          <c:order val="3"/>
          <c:tx>
            <c:strRef>
              <c:f>Лист1!$E$1</c:f>
              <c:strCache>
                <c:ptCount val="1"/>
                <c:pt idx="0">
                  <c:v>Тяжелая дегенерация</c:v>
                </c:pt>
              </c:strCache>
            </c:strRef>
          </c:tx>
          <c:spPr>
            <a:solidFill>
              <a:schemeClr val="accent4"/>
            </a:solidFill>
            <a:ln>
              <a:noFill/>
            </a:ln>
            <a:effectLst/>
          </c:spPr>
          <c:invertIfNegative val="0"/>
          <c:cat>
            <c:strRef>
              <c:f>Лист1!$A$2:$A$5</c:f>
              <c:strCache>
                <c:ptCount val="4"/>
                <c:pt idx="0">
                  <c:v>Сгибание</c:v>
                </c:pt>
                <c:pt idx="1">
                  <c:v>Растяжение</c:v>
                </c:pt>
                <c:pt idx="2">
                  <c:v>Боковой изгиб</c:v>
                </c:pt>
                <c:pt idx="3">
                  <c:v>Осевое вращение</c:v>
                </c:pt>
              </c:strCache>
            </c:strRef>
          </c:cat>
          <c:val>
            <c:numRef>
              <c:f>Лист1!$E$2:$E$5</c:f>
              <c:numCache>
                <c:formatCode>General</c:formatCode>
                <c:ptCount val="4"/>
                <c:pt idx="0">
                  <c:v>3.8</c:v>
                </c:pt>
                <c:pt idx="1">
                  <c:v>3.8</c:v>
                </c:pt>
                <c:pt idx="2">
                  <c:v>2.7</c:v>
                </c:pt>
                <c:pt idx="3">
                  <c:v>2.2999999999999998</c:v>
                </c:pt>
              </c:numCache>
            </c:numRef>
          </c:val>
          <c:extLst>
            <c:ext xmlns:c16="http://schemas.microsoft.com/office/drawing/2014/chart" uri="{C3380CC4-5D6E-409C-BE32-E72D297353CC}">
              <c16:uniqueId val="{00000004-DDA0-419D-9C32-21F05B9976C7}"/>
            </c:ext>
          </c:extLst>
        </c:ser>
        <c:dLbls>
          <c:showLegendKey val="0"/>
          <c:showVal val="0"/>
          <c:showCatName val="0"/>
          <c:showSerName val="0"/>
          <c:showPercent val="0"/>
          <c:showBubbleSize val="0"/>
        </c:dLbls>
        <c:gapWidth val="219"/>
        <c:overlap val="-27"/>
        <c:axId val="1191553168"/>
        <c:axId val="1191554832"/>
      </c:barChart>
      <c:catAx>
        <c:axId val="1191553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191554832"/>
        <c:crosses val="autoZero"/>
        <c:auto val="1"/>
        <c:lblAlgn val="ctr"/>
        <c:lblOffset val="100"/>
        <c:noMultiLvlLbl val="0"/>
      </c:catAx>
      <c:valAx>
        <c:axId val="119155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191553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ru-RU" dirty="0"/>
              <a:t>Кривые вращательного момента для сгибания/разгибания для различных степеней дегенерации диска</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4.6627460629921257E-2"/>
          <c:y val="0.16952158159931216"/>
          <c:w val="0.94087253937007875"/>
          <c:h val="0.81457616790254872"/>
        </c:manualLayout>
      </c:layout>
      <c:lineChart>
        <c:grouping val="standard"/>
        <c:varyColors val="0"/>
        <c:ser>
          <c:idx val="0"/>
          <c:order val="0"/>
          <c:tx>
            <c:strRef>
              <c:f>Лист1!$B$1</c:f>
              <c:strCache>
                <c:ptCount val="1"/>
                <c:pt idx="0">
                  <c:v>Здоровый диск</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Лист1!$A$2:$A$12</c:f>
              <c:numCache>
                <c:formatCode>General</c:formatCode>
                <c:ptCount val="11"/>
                <c:pt idx="0">
                  <c:v>-10</c:v>
                </c:pt>
                <c:pt idx="1">
                  <c:v>-8</c:v>
                </c:pt>
                <c:pt idx="2">
                  <c:v>-6</c:v>
                </c:pt>
                <c:pt idx="3">
                  <c:v>-4</c:v>
                </c:pt>
                <c:pt idx="4">
                  <c:v>-2</c:v>
                </c:pt>
                <c:pt idx="5">
                  <c:v>0</c:v>
                </c:pt>
                <c:pt idx="6">
                  <c:v>2</c:v>
                </c:pt>
                <c:pt idx="7">
                  <c:v>4</c:v>
                </c:pt>
                <c:pt idx="8">
                  <c:v>6</c:v>
                </c:pt>
                <c:pt idx="9">
                  <c:v>8</c:v>
                </c:pt>
                <c:pt idx="10">
                  <c:v>10</c:v>
                </c:pt>
              </c:numCache>
            </c:numRef>
          </c:cat>
          <c:val>
            <c:numRef>
              <c:f>Лист1!$B$2:$B$12</c:f>
              <c:numCache>
                <c:formatCode>General</c:formatCode>
                <c:ptCount val="11"/>
                <c:pt idx="0">
                  <c:v>-3.5</c:v>
                </c:pt>
                <c:pt idx="1">
                  <c:v>-3.2</c:v>
                </c:pt>
                <c:pt idx="2">
                  <c:v>-2.8</c:v>
                </c:pt>
                <c:pt idx="3">
                  <c:v>-2</c:v>
                </c:pt>
                <c:pt idx="4">
                  <c:v>-1</c:v>
                </c:pt>
                <c:pt idx="5">
                  <c:v>0</c:v>
                </c:pt>
                <c:pt idx="6">
                  <c:v>1.8</c:v>
                </c:pt>
                <c:pt idx="7">
                  <c:v>3.8</c:v>
                </c:pt>
                <c:pt idx="8">
                  <c:v>5</c:v>
                </c:pt>
                <c:pt idx="9">
                  <c:v>5.6</c:v>
                </c:pt>
                <c:pt idx="10">
                  <c:v>6</c:v>
                </c:pt>
              </c:numCache>
            </c:numRef>
          </c:val>
          <c:smooth val="0"/>
          <c:extLst>
            <c:ext xmlns:c16="http://schemas.microsoft.com/office/drawing/2014/chart" uri="{C3380CC4-5D6E-409C-BE32-E72D297353CC}">
              <c16:uniqueId val="{00000000-6F53-454B-932D-8EC6122C9804}"/>
            </c:ext>
          </c:extLst>
        </c:ser>
        <c:ser>
          <c:idx val="1"/>
          <c:order val="1"/>
          <c:tx>
            <c:strRef>
              <c:f>Лист1!$C$1</c:f>
              <c:strCache>
                <c:ptCount val="1"/>
                <c:pt idx="0">
                  <c:v>Легкая деградация</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Лист1!$A$2:$A$12</c:f>
              <c:numCache>
                <c:formatCode>General</c:formatCode>
                <c:ptCount val="11"/>
                <c:pt idx="0">
                  <c:v>-10</c:v>
                </c:pt>
                <c:pt idx="1">
                  <c:v>-8</c:v>
                </c:pt>
                <c:pt idx="2">
                  <c:v>-6</c:v>
                </c:pt>
                <c:pt idx="3">
                  <c:v>-4</c:v>
                </c:pt>
                <c:pt idx="4">
                  <c:v>-2</c:v>
                </c:pt>
                <c:pt idx="5">
                  <c:v>0</c:v>
                </c:pt>
                <c:pt idx="6">
                  <c:v>2</c:v>
                </c:pt>
                <c:pt idx="7">
                  <c:v>4</c:v>
                </c:pt>
                <c:pt idx="8">
                  <c:v>6</c:v>
                </c:pt>
                <c:pt idx="9">
                  <c:v>8</c:v>
                </c:pt>
                <c:pt idx="10">
                  <c:v>10</c:v>
                </c:pt>
              </c:numCache>
            </c:numRef>
          </c:cat>
          <c:val>
            <c:numRef>
              <c:f>Лист1!$C$2:$C$12</c:f>
              <c:numCache>
                <c:formatCode>General</c:formatCode>
                <c:ptCount val="11"/>
                <c:pt idx="0">
                  <c:v>-5.0999999999999996</c:v>
                </c:pt>
                <c:pt idx="1">
                  <c:v>-4.5</c:v>
                </c:pt>
                <c:pt idx="2">
                  <c:v>-3.8</c:v>
                </c:pt>
                <c:pt idx="3">
                  <c:v>-2.95</c:v>
                </c:pt>
                <c:pt idx="4">
                  <c:v>-1.8</c:v>
                </c:pt>
                <c:pt idx="5">
                  <c:v>0</c:v>
                </c:pt>
                <c:pt idx="6">
                  <c:v>1.6</c:v>
                </c:pt>
                <c:pt idx="7">
                  <c:v>3.4</c:v>
                </c:pt>
                <c:pt idx="8">
                  <c:v>4.5999999999999996</c:v>
                </c:pt>
                <c:pt idx="9">
                  <c:v>5.3</c:v>
                </c:pt>
                <c:pt idx="10">
                  <c:v>5.9</c:v>
                </c:pt>
              </c:numCache>
            </c:numRef>
          </c:val>
          <c:smooth val="0"/>
          <c:extLst>
            <c:ext xmlns:c16="http://schemas.microsoft.com/office/drawing/2014/chart" uri="{C3380CC4-5D6E-409C-BE32-E72D297353CC}">
              <c16:uniqueId val="{00000001-6F53-454B-932D-8EC6122C9804}"/>
            </c:ext>
          </c:extLst>
        </c:ser>
        <c:ser>
          <c:idx val="2"/>
          <c:order val="2"/>
          <c:tx>
            <c:strRef>
              <c:f>Лист1!$D$1</c:f>
              <c:strCache>
                <c:ptCount val="1"/>
                <c:pt idx="0">
                  <c:v>Умеренная деградация</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Лист1!$A$2:$A$12</c:f>
              <c:numCache>
                <c:formatCode>General</c:formatCode>
                <c:ptCount val="11"/>
                <c:pt idx="0">
                  <c:v>-10</c:v>
                </c:pt>
                <c:pt idx="1">
                  <c:v>-8</c:v>
                </c:pt>
                <c:pt idx="2">
                  <c:v>-6</c:v>
                </c:pt>
                <c:pt idx="3">
                  <c:v>-4</c:v>
                </c:pt>
                <c:pt idx="4">
                  <c:v>-2</c:v>
                </c:pt>
                <c:pt idx="5">
                  <c:v>0</c:v>
                </c:pt>
                <c:pt idx="6">
                  <c:v>2</c:v>
                </c:pt>
                <c:pt idx="7">
                  <c:v>4</c:v>
                </c:pt>
                <c:pt idx="8">
                  <c:v>6</c:v>
                </c:pt>
                <c:pt idx="9">
                  <c:v>8</c:v>
                </c:pt>
                <c:pt idx="10">
                  <c:v>10</c:v>
                </c:pt>
              </c:numCache>
            </c:numRef>
          </c:cat>
          <c:val>
            <c:numRef>
              <c:f>Лист1!$D$2:$D$12</c:f>
              <c:numCache>
                <c:formatCode>General</c:formatCode>
                <c:ptCount val="11"/>
                <c:pt idx="0">
                  <c:v>-5</c:v>
                </c:pt>
                <c:pt idx="1">
                  <c:v>-4.4000000000000004</c:v>
                </c:pt>
                <c:pt idx="2">
                  <c:v>-3.7</c:v>
                </c:pt>
                <c:pt idx="3">
                  <c:v>-2.85</c:v>
                </c:pt>
                <c:pt idx="4">
                  <c:v>-1.6</c:v>
                </c:pt>
                <c:pt idx="5">
                  <c:v>0</c:v>
                </c:pt>
                <c:pt idx="6">
                  <c:v>1.2</c:v>
                </c:pt>
                <c:pt idx="7">
                  <c:v>2.5</c:v>
                </c:pt>
                <c:pt idx="8">
                  <c:v>3.6</c:v>
                </c:pt>
                <c:pt idx="9">
                  <c:v>4.3</c:v>
                </c:pt>
                <c:pt idx="10">
                  <c:v>4.9000000000000004</c:v>
                </c:pt>
              </c:numCache>
            </c:numRef>
          </c:val>
          <c:smooth val="0"/>
          <c:extLst>
            <c:ext xmlns:c16="http://schemas.microsoft.com/office/drawing/2014/chart" uri="{C3380CC4-5D6E-409C-BE32-E72D297353CC}">
              <c16:uniqueId val="{00000002-6F53-454B-932D-8EC6122C9804}"/>
            </c:ext>
          </c:extLst>
        </c:ser>
        <c:ser>
          <c:idx val="3"/>
          <c:order val="3"/>
          <c:tx>
            <c:strRef>
              <c:f>Лист1!$E$1</c:f>
              <c:strCache>
                <c:ptCount val="1"/>
                <c:pt idx="0">
                  <c:v>Тяжелая деградаци</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Лист1!$A$2:$A$12</c:f>
              <c:numCache>
                <c:formatCode>General</c:formatCode>
                <c:ptCount val="11"/>
                <c:pt idx="0">
                  <c:v>-10</c:v>
                </c:pt>
                <c:pt idx="1">
                  <c:v>-8</c:v>
                </c:pt>
                <c:pt idx="2">
                  <c:v>-6</c:v>
                </c:pt>
                <c:pt idx="3">
                  <c:v>-4</c:v>
                </c:pt>
                <c:pt idx="4">
                  <c:v>-2</c:v>
                </c:pt>
                <c:pt idx="5">
                  <c:v>0</c:v>
                </c:pt>
                <c:pt idx="6">
                  <c:v>2</c:v>
                </c:pt>
                <c:pt idx="7">
                  <c:v>4</c:v>
                </c:pt>
                <c:pt idx="8">
                  <c:v>6</c:v>
                </c:pt>
                <c:pt idx="9">
                  <c:v>8</c:v>
                </c:pt>
                <c:pt idx="10">
                  <c:v>10</c:v>
                </c:pt>
              </c:numCache>
            </c:numRef>
          </c:cat>
          <c:val>
            <c:numRef>
              <c:f>Лист1!$E$2:$E$12</c:f>
              <c:numCache>
                <c:formatCode>General</c:formatCode>
                <c:ptCount val="11"/>
                <c:pt idx="0">
                  <c:v>-3.9</c:v>
                </c:pt>
                <c:pt idx="1">
                  <c:v>-3.45</c:v>
                </c:pt>
                <c:pt idx="2">
                  <c:v>-2.9</c:v>
                </c:pt>
                <c:pt idx="3">
                  <c:v>-2</c:v>
                </c:pt>
                <c:pt idx="4">
                  <c:v>-1</c:v>
                </c:pt>
                <c:pt idx="5">
                  <c:v>0</c:v>
                </c:pt>
                <c:pt idx="6">
                  <c:v>0.9</c:v>
                </c:pt>
                <c:pt idx="7">
                  <c:v>1.8</c:v>
                </c:pt>
                <c:pt idx="8">
                  <c:v>2.6</c:v>
                </c:pt>
                <c:pt idx="9">
                  <c:v>3.3</c:v>
                </c:pt>
                <c:pt idx="10">
                  <c:v>3.8</c:v>
                </c:pt>
              </c:numCache>
            </c:numRef>
          </c:val>
          <c:smooth val="0"/>
          <c:extLst>
            <c:ext xmlns:c16="http://schemas.microsoft.com/office/drawing/2014/chart" uri="{C3380CC4-5D6E-409C-BE32-E72D297353CC}">
              <c16:uniqueId val="{00000004-6F53-454B-932D-8EC6122C9804}"/>
            </c:ext>
          </c:extLst>
        </c:ser>
        <c:dLbls>
          <c:showLegendKey val="0"/>
          <c:showVal val="0"/>
          <c:showCatName val="0"/>
          <c:showSerName val="0"/>
          <c:showPercent val="0"/>
          <c:showBubbleSize val="0"/>
        </c:dLbls>
        <c:marker val="1"/>
        <c:smooth val="0"/>
        <c:axId val="1191556080"/>
        <c:axId val="1191543600"/>
      </c:lineChart>
      <c:catAx>
        <c:axId val="1191556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191543600"/>
        <c:crosses val="autoZero"/>
        <c:auto val="1"/>
        <c:lblAlgn val="ctr"/>
        <c:lblOffset val="100"/>
        <c:noMultiLvlLbl val="0"/>
      </c:catAx>
      <c:valAx>
        <c:axId val="1191543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191556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rtlCol="0"/>
        <a:lstStyle/>
        <a:p>
          <a:pPr rtl="0"/>
          <a:endParaRPr lang="en-US"/>
        </a:p>
      </dgm:t>
    </dgm:pt>
    <dgm:pt modelId="{C712D637-7FF1-401C-9304-F85D1B95B226}">
      <dgm:prSet phldrT="[Text]"/>
      <dgm:spPr/>
      <dgm:t>
        <a:bodyPr rtlCol="0"/>
        <a:lstStyle/>
        <a:p>
          <a:pPr rtl="0"/>
          <a:r>
            <a:rPr lang="ru-RU" noProof="0" dirty="0"/>
            <a:t>Приближение 1</a:t>
          </a:r>
        </a:p>
      </dgm:t>
    </dgm:pt>
    <dgm:pt modelId="{05E1DD5C-7FEF-48F0-9651-C74D082ACBA9}" type="parTrans" cxnId="{9653D664-EC18-40D7-9F5E-3B27A70DCA4D}">
      <dgm:prSet/>
      <dgm:spPr/>
      <dgm:t>
        <a:bodyPr rtlCol="0"/>
        <a:lstStyle/>
        <a:p>
          <a:pPr rtl="0"/>
          <a:endParaRPr lang="en-US"/>
        </a:p>
      </dgm:t>
    </dgm:pt>
    <dgm:pt modelId="{F14B97BF-E90F-4D5A-A42B-6364BCB81249}" type="sibTrans" cxnId="{9653D664-EC18-40D7-9F5E-3B27A70DCA4D}">
      <dgm:prSet/>
      <dgm:spPr/>
      <dgm:t>
        <a:bodyPr rtlCol="0"/>
        <a:lstStyle/>
        <a:p>
          <a:pPr rtl="0"/>
          <a:endParaRPr lang="en-US"/>
        </a:p>
      </dgm:t>
    </dgm:pt>
    <dgm:pt modelId="{743FE7B1-011B-42E6-8768-1EB3E95741FA}">
      <dgm:prSet phldrT="[Text]" custT="1"/>
      <dgm:spPr/>
      <dgm:t>
        <a:bodyPr rtlCol="0"/>
        <a:lstStyle/>
        <a:p>
          <a:pPr rtl="0"/>
          <a:r>
            <a:rPr lang="ru-RU" sz="2100" noProof="0" dirty="0"/>
            <a:t>Не включают хрящ в явном виде</a:t>
          </a:r>
        </a:p>
      </dgm:t>
    </dgm:pt>
    <dgm:pt modelId="{921AFB12-2D70-40FB-8AB1-299E0FF2C5A6}" type="parTrans" cxnId="{6D29C741-1B1E-4EBC-A0C7-F287A8ED285A}">
      <dgm:prSet/>
      <dgm:spPr/>
      <dgm:t>
        <a:bodyPr rtlCol="0"/>
        <a:lstStyle/>
        <a:p>
          <a:pPr rtl="0"/>
          <a:endParaRPr lang="en-US"/>
        </a:p>
      </dgm:t>
    </dgm:pt>
    <dgm:pt modelId="{FFAF77DD-A644-4C36-8908-6204BB0D9268}" type="sibTrans" cxnId="{6D29C741-1B1E-4EBC-A0C7-F287A8ED285A}">
      <dgm:prSet/>
      <dgm:spPr/>
      <dgm:t>
        <a:bodyPr rtlCol="0"/>
        <a:lstStyle/>
        <a:p>
          <a:pPr rtl="0"/>
          <a:endParaRPr lang="en-US"/>
        </a:p>
      </dgm:t>
    </dgm:pt>
    <dgm:pt modelId="{DA33CDF4-5B94-4B92-9E0A-4DFD4CBFAF2D}">
      <dgm:prSet phldrT="[Text]" custT="1"/>
      <dgm:spPr/>
      <dgm:t>
        <a:bodyPr rtlCol="0"/>
        <a:lstStyle/>
        <a:p>
          <a:pPr rtl="0"/>
          <a:r>
            <a:rPr lang="ru-RU" sz="1600" dirty="0"/>
            <a:t>представляют</a:t>
          </a:r>
          <a:r>
            <a:rPr lang="fy-NL" sz="1600" dirty="0"/>
            <a:t> его функцию через контактные пары и модель мягкого контакта с давлением-перекрыванием.</a:t>
          </a:r>
          <a:endParaRPr lang="ru-RU" sz="1600" noProof="0" dirty="0"/>
        </a:p>
      </dgm:t>
    </dgm:pt>
    <dgm:pt modelId="{B7ECB8E0-4CD3-4804-BE8C-5260A5083C57}" type="parTrans" cxnId="{88A87FA6-C1EB-4109-9B9E-2FE10DE80F14}">
      <dgm:prSet/>
      <dgm:spPr/>
      <dgm:t>
        <a:bodyPr rtlCol="0"/>
        <a:lstStyle/>
        <a:p>
          <a:pPr rtl="0"/>
          <a:endParaRPr lang="en-US"/>
        </a:p>
      </dgm:t>
    </dgm:pt>
    <dgm:pt modelId="{D3EF4DE2-351E-4A5C-980A-1BBDC899AAC2}" type="sibTrans" cxnId="{88A87FA6-C1EB-4109-9B9E-2FE10DE80F14}">
      <dgm:prSet/>
      <dgm:spPr/>
      <dgm:t>
        <a:bodyPr rtlCol="0"/>
        <a:lstStyle/>
        <a:p>
          <a:pPr rtl="0"/>
          <a:endParaRPr lang="en-US"/>
        </a:p>
      </dgm:t>
    </dgm:pt>
    <dgm:pt modelId="{DB6AA457-F75F-415D-BDD5-92045774FE4B}">
      <dgm:prSet phldrT="[Text]"/>
      <dgm:spPr/>
      <dgm:t>
        <a:bodyPr rtlCol="0"/>
        <a:lstStyle/>
        <a:p>
          <a:pPr rtl="0"/>
          <a:r>
            <a:rPr lang="ru-RU" noProof="0" dirty="0"/>
            <a:t>Приближение 2</a:t>
          </a:r>
        </a:p>
      </dgm:t>
    </dgm:pt>
    <dgm:pt modelId="{195DBB62-3C1E-4BED-ADB6-6E31CA6ABD63}" type="parTrans" cxnId="{93F76B4F-907D-4630-B1A9-C3BE3C102DFF}">
      <dgm:prSet/>
      <dgm:spPr/>
      <dgm:t>
        <a:bodyPr rtlCol="0"/>
        <a:lstStyle/>
        <a:p>
          <a:pPr rtl="0"/>
          <a:endParaRPr lang="en-US"/>
        </a:p>
      </dgm:t>
    </dgm:pt>
    <dgm:pt modelId="{C684833D-85CC-4010-A138-ABC65E139C69}" type="sibTrans" cxnId="{93F76B4F-907D-4630-B1A9-C3BE3C102DFF}">
      <dgm:prSet/>
      <dgm:spPr/>
      <dgm:t>
        <a:bodyPr rtlCol="0"/>
        <a:lstStyle/>
        <a:p>
          <a:pPr rtl="0"/>
          <a:endParaRPr lang="en-US"/>
        </a:p>
      </dgm:t>
    </dgm:pt>
    <dgm:pt modelId="{99C943DF-AAA4-4E2C-A283-FA2BF761F447}">
      <dgm:prSet phldrT="[Text]" custT="1"/>
      <dgm:spPr/>
      <dgm:t>
        <a:bodyPr rtlCol="0"/>
        <a:lstStyle/>
        <a:p>
          <a:pPr rtl="0"/>
          <a:r>
            <a:rPr lang="ru-RU" sz="2100" dirty="0"/>
            <a:t>Я</a:t>
          </a:r>
          <a:r>
            <a:rPr lang="fy-NL" sz="2100" dirty="0"/>
            <a:t>вно включа</a:t>
          </a:r>
          <a:r>
            <a:rPr lang="ru-RU" sz="2100" dirty="0"/>
            <a:t>ют</a:t>
          </a:r>
          <a:r>
            <a:rPr lang="fy-NL" sz="2100" dirty="0"/>
            <a:t> хрящ</a:t>
          </a:r>
          <a:endParaRPr lang="ru-RU" sz="2100" noProof="0" dirty="0"/>
        </a:p>
      </dgm:t>
    </dgm:pt>
    <dgm:pt modelId="{20F107AF-35DA-4D25-AB35-B8AD821D3FE7}" type="parTrans" cxnId="{F9232B4D-645E-4C93-A5D6-A89B30504327}">
      <dgm:prSet/>
      <dgm:spPr/>
      <dgm:t>
        <a:bodyPr rtlCol="0"/>
        <a:lstStyle/>
        <a:p>
          <a:pPr rtl="0"/>
          <a:endParaRPr lang="en-US"/>
        </a:p>
      </dgm:t>
    </dgm:pt>
    <dgm:pt modelId="{4802CB64-7B32-458C-A9FF-C35C0A51E69A}" type="sibTrans" cxnId="{F9232B4D-645E-4C93-A5D6-A89B30504327}">
      <dgm:prSet/>
      <dgm:spPr/>
      <dgm:t>
        <a:bodyPr rtlCol="0"/>
        <a:lstStyle/>
        <a:p>
          <a:pPr rtl="0"/>
          <a:endParaRPr lang="en-US"/>
        </a:p>
      </dgm:t>
    </dgm:pt>
    <dgm:pt modelId="{3FE03ED9-3066-4E28-8291-0B1764DC85D6}">
      <dgm:prSet phldrT="[Text]" custT="1"/>
      <dgm:spPr/>
      <dgm:t>
        <a:bodyPr rtlCol="0"/>
        <a:lstStyle/>
        <a:p>
          <a:pPr rtl="0"/>
          <a:r>
            <a:rPr lang="fy-NL" sz="2100" dirty="0"/>
            <a:t>моделир</a:t>
          </a:r>
          <a:r>
            <a:rPr lang="ru-RU" sz="2100" dirty="0"/>
            <a:t>уют</a:t>
          </a:r>
          <a:r>
            <a:rPr lang="fy-NL" sz="2100" dirty="0"/>
            <a:t> его поведение как линейно-эластичн</a:t>
          </a:r>
          <a:r>
            <a:rPr lang="ru-RU" sz="2100" dirty="0" err="1"/>
            <a:t>ый</a:t>
          </a:r>
          <a:r>
            <a:rPr lang="fy-NL" sz="2100" dirty="0"/>
            <a:t> материал</a:t>
          </a:r>
          <a:endParaRPr lang="ru-RU" sz="2100" noProof="0" dirty="0"/>
        </a:p>
      </dgm:t>
    </dgm:pt>
    <dgm:pt modelId="{70F79093-990B-4C69-A0BC-6E28D692D24F}" type="parTrans" cxnId="{EF7A2011-FCAC-41A8-A305-634BF780B59D}">
      <dgm:prSet/>
      <dgm:spPr/>
      <dgm:t>
        <a:bodyPr rtlCol="0"/>
        <a:lstStyle/>
        <a:p>
          <a:pPr rtl="0"/>
          <a:endParaRPr lang="en-US"/>
        </a:p>
      </dgm:t>
    </dgm:pt>
    <dgm:pt modelId="{2D17DCF5-1F10-4F99-AFA5-9D17F12D0A73}" type="sibTrans" cxnId="{EF7A2011-FCAC-41A8-A305-634BF780B59D}">
      <dgm:prSet/>
      <dgm:spPr/>
      <dgm:t>
        <a:bodyPr rtlCol="0"/>
        <a:lstStyle/>
        <a:p>
          <a:pPr rtl="0"/>
          <a:endParaRPr lang="en-US"/>
        </a:p>
      </dgm:t>
    </dgm:pt>
    <dgm:pt modelId="{C3DC95A2-4D92-42C5-966E-8600E4BA31BD}">
      <dgm:prSet phldrT="[Text]"/>
      <dgm:spPr/>
      <dgm:t>
        <a:bodyPr rtlCol="0"/>
        <a:lstStyle/>
        <a:p>
          <a:pPr rtl="0"/>
          <a:r>
            <a:rPr lang="ru-RU" noProof="0" dirty="0"/>
            <a:t>Приближение 3</a:t>
          </a:r>
        </a:p>
      </dgm:t>
    </dgm:pt>
    <dgm:pt modelId="{F9D94033-59E5-4228-A5F3-6CB272E77E3B}" type="parTrans" cxnId="{8A476EEB-6A39-4004-AD8C-BD56913E7B26}">
      <dgm:prSet/>
      <dgm:spPr/>
      <dgm:t>
        <a:bodyPr rtlCol="0"/>
        <a:lstStyle/>
        <a:p>
          <a:pPr rtl="0"/>
          <a:endParaRPr lang="en-US"/>
        </a:p>
      </dgm:t>
    </dgm:pt>
    <dgm:pt modelId="{A43E3114-C8AC-4F44-952D-8A0D6A8A6B45}" type="sibTrans" cxnId="{8A476EEB-6A39-4004-AD8C-BD56913E7B26}">
      <dgm:prSet/>
      <dgm:spPr/>
      <dgm:t>
        <a:bodyPr rtlCol="0"/>
        <a:lstStyle/>
        <a:p>
          <a:pPr rtl="0"/>
          <a:endParaRPr lang="en-US"/>
        </a:p>
      </dgm:t>
    </dgm:pt>
    <dgm:pt modelId="{17ACD041-408C-4E7D-B463-7267D32756A1}">
      <dgm:prSet phldrT="[Text]" custT="1"/>
      <dgm:spPr/>
      <dgm:t>
        <a:bodyPr rtlCol="0"/>
        <a:lstStyle/>
        <a:p>
          <a:pPr rtl="0"/>
          <a:r>
            <a:rPr lang="ru-RU" sz="2100" dirty="0"/>
            <a:t>Я</a:t>
          </a:r>
          <a:r>
            <a:rPr lang="fy-NL" sz="2100" dirty="0"/>
            <a:t>вно включа</a:t>
          </a:r>
          <a:r>
            <a:rPr lang="ru-RU" sz="2100" dirty="0"/>
            <a:t>ют</a:t>
          </a:r>
          <a:r>
            <a:rPr lang="fy-NL" sz="2100" dirty="0"/>
            <a:t> хрящ</a:t>
          </a:r>
          <a:endParaRPr lang="ru-RU" sz="2100" noProof="0" dirty="0"/>
        </a:p>
      </dgm:t>
    </dgm:pt>
    <dgm:pt modelId="{209FC651-3F8E-4BF8-8C06-328027667041}" type="parTrans" cxnId="{EBCDDEFB-4955-4864-90AB-7D693BE5DA0A}">
      <dgm:prSet/>
      <dgm:spPr/>
      <dgm:t>
        <a:bodyPr rtlCol="0"/>
        <a:lstStyle/>
        <a:p>
          <a:pPr rtl="0"/>
          <a:endParaRPr lang="en-US"/>
        </a:p>
      </dgm:t>
    </dgm:pt>
    <dgm:pt modelId="{A6AA8096-532A-4378-9BB6-B585B46357E5}" type="sibTrans" cxnId="{EBCDDEFB-4955-4864-90AB-7D693BE5DA0A}">
      <dgm:prSet/>
      <dgm:spPr/>
      <dgm:t>
        <a:bodyPr rtlCol="0"/>
        <a:lstStyle/>
        <a:p>
          <a:pPr rtl="0"/>
          <a:endParaRPr lang="en-US"/>
        </a:p>
      </dgm:t>
    </dgm:pt>
    <dgm:pt modelId="{B5387FF0-0982-441E-9F8E-19335142671C}">
      <dgm:prSet phldrT="[Text]" custT="1"/>
      <dgm:spPr/>
      <dgm:t>
        <a:bodyPr rtlCol="0"/>
        <a:lstStyle/>
        <a:p>
          <a:pPr rtl="0"/>
          <a:r>
            <a:rPr lang="ru-RU" sz="1600" noProof="0" dirty="0"/>
            <a:t>Реконструируется из анатомии кости, пространства фасеточных суставов, толщины хряща в суставах</a:t>
          </a:r>
        </a:p>
      </dgm:t>
    </dgm:pt>
    <dgm:pt modelId="{FE9534D2-E5E4-4494-A37E-5724362DB3AC}" type="parTrans" cxnId="{7F70C7BE-72E8-441E-B7CF-522ADEA91ECB}">
      <dgm:prSet/>
      <dgm:spPr/>
      <dgm:t>
        <a:bodyPr rtlCol="0"/>
        <a:lstStyle/>
        <a:p>
          <a:pPr rtl="0"/>
          <a:endParaRPr lang="en-US"/>
        </a:p>
      </dgm:t>
    </dgm:pt>
    <dgm:pt modelId="{0DB486FB-DB2E-4894-89D1-AA4679580390}" type="sibTrans" cxnId="{7F70C7BE-72E8-441E-B7CF-522ADEA91ECB}">
      <dgm:prSet/>
      <dgm:spPr/>
      <dgm:t>
        <a:bodyPr rtlCol="0"/>
        <a:lstStyle/>
        <a:p>
          <a:pPr rtl="0"/>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127AFF01-F37D-42CC-8885-1689151201CD}" type="pres">
      <dgm:prSet presAssocID="{C3DC95A2-4D92-42C5-966E-8600E4BA31BD}" presName="boxAndChildren" presStyleCnt="0"/>
      <dgm:spPr/>
    </dgm:pt>
    <dgm:pt modelId="{588D9B7D-EC68-4FB0-96F2-2E47AC868059}" type="pres">
      <dgm:prSet presAssocID="{C3DC95A2-4D92-42C5-966E-8600E4BA31BD}" presName="parentTextBox" presStyleLbl="node1" presStyleIdx="0" presStyleCnt="3"/>
      <dgm:spPr/>
    </dgm:pt>
    <dgm:pt modelId="{B752F9F5-2482-4D52-A33E-BE0263F4B0EA}" type="pres">
      <dgm:prSet presAssocID="{C3DC95A2-4D92-42C5-966E-8600E4BA31BD}" presName="entireBox" presStyleLbl="node1" presStyleIdx="0" presStyleCnt="3"/>
      <dgm:spPr/>
    </dgm:pt>
    <dgm:pt modelId="{2DA8AD2F-BF50-4911-9A17-8274766C00A6}" type="pres">
      <dgm:prSet presAssocID="{C3DC95A2-4D92-42C5-966E-8600E4BA31BD}" presName="descendantBox" presStyleCnt="0"/>
      <dgm:spPr/>
    </dgm:pt>
    <dgm:pt modelId="{C4F2ADBF-C592-483D-A6FF-5DB9D2A90309}" type="pres">
      <dgm:prSet presAssocID="{17ACD041-408C-4E7D-B463-7267D32756A1}" presName="childTextBox" presStyleLbl="fgAccFollowNode1" presStyleIdx="0" presStyleCnt="6">
        <dgm:presLayoutVars>
          <dgm:bulletEnabled val="1"/>
        </dgm:presLayoutVars>
      </dgm:prSet>
      <dgm:spPr/>
    </dgm:pt>
    <dgm:pt modelId="{0F0AC827-ACAE-4C23-875D-A4B53006A73F}" type="pres">
      <dgm:prSet presAssocID="{B5387FF0-0982-441E-9F8E-19335142671C}" presName="childTextBox" presStyleLbl="fgAccFollowNode1" presStyleIdx="1" presStyleCnt="6">
        <dgm:presLayoutVars>
          <dgm:bulletEnabled val="1"/>
        </dgm:presLayoutVars>
      </dgm:prSet>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0" presStyleCnt="3"/>
      <dgm:spPr/>
    </dgm:pt>
    <dgm:pt modelId="{80AD606B-F25E-46DF-B405-18F7D2EAE74A}" type="pres">
      <dgm:prSet presAssocID="{DB6AA457-F75F-415D-BDD5-92045774FE4B}" presName="arrow" presStyleLbl="node1" presStyleIdx="1" presStyleCnt="3"/>
      <dgm:spPr/>
    </dgm:pt>
    <dgm:pt modelId="{72E9B7A5-E5DC-46EA-A30C-DAC09ADD2BF7}" type="pres">
      <dgm:prSet presAssocID="{DB6AA457-F75F-415D-BDD5-92045774FE4B}" presName="descendantArrow" presStyleCnt="0"/>
      <dgm:spPr/>
    </dgm:pt>
    <dgm:pt modelId="{A8E0F749-66B2-490B-99E9-CC106B163B16}" type="pres">
      <dgm:prSet presAssocID="{99C943DF-AAA4-4E2C-A283-FA2BF761F447}" presName="childTextArrow" presStyleLbl="fgAccFollowNode1" presStyleIdx="2" presStyleCnt="6">
        <dgm:presLayoutVars>
          <dgm:bulletEnabled val="1"/>
        </dgm:presLayoutVars>
      </dgm:prSet>
      <dgm:spPr/>
    </dgm:pt>
    <dgm:pt modelId="{A6EE397C-6C28-4128-BFFE-CFF44F70153F}" type="pres">
      <dgm:prSet presAssocID="{3FE03ED9-3066-4E28-8291-0B1764DC85D6}" presName="childTextArrow" presStyleLbl="fgAccFollowNode1" presStyleIdx="3" presStyleCnt="6">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1" presStyleCnt="3"/>
      <dgm:spPr/>
    </dgm:pt>
    <dgm:pt modelId="{A48265CE-F3A3-46DB-9DD2-97590B4DBB84}" type="pres">
      <dgm:prSet presAssocID="{C712D637-7FF1-401C-9304-F85D1B95B226}" presName="arrow" presStyleLbl="node1" presStyleIdx="2" presStyleCnt="3"/>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4" presStyleCnt="6">
        <dgm:presLayoutVars>
          <dgm:bulletEnabled val="1"/>
        </dgm:presLayoutVars>
      </dgm:prSet>
      <dgm:spPr/>
    </dgm:pt>
    <dgm:pt modelId="{3EC7D028-ECEA-492B-A6F1-68E9B57B69C6}" type="pres">
      <dgm:prSet presAssocID="{DA33CDF4-5B94-4B92-9E0A-4DFD4CBFAF2D}" presName="childTextArrow" presStyleLbl="fgAccFollowNode1" presStyleIdx="5" presStyleCnt="6">
        <dgm:presLayoutVars>
          <dgm:bulletEnabled val="1"/>
        </dgm:presLayoutVars>
      </dgm:prSet>
      <dgm:spPr/>
    </dgm:pt>
  </dgm:ptLst>
  <dgm:cxnLst>
    <dgm:cxn modelId="{9316510D-13B4-4805-A422-3ADE472E3CED}" type="presOf" srcId="{17ACD041-408C-4E7D-B463-7267D32756A1}" destId="{C4F2ADBF-C592-483D-A6FF-5DB9D2A90309}" srcOrd="0" destOrd="0" presId="urn:microsoft.com/office/officeart/2005/8/layout/process4"/>
    <dgm:cxn modelId="{EF7A2011-FCAC-41A8-A305-634BF780B59D}" srcId="{DB6AA457-F75F-415D-BDD5-92045774FE4B}" destId="{3FE03ED9-3066-4E28-8291-0B1764DC85D6}" srcOrd="1" destOrd="0" parTransId="{70F79093-990B-4C69-A0BC-6E28D692D24F}" sibTransId="{2D17DCF5-1F10-4F99-AFA5-9D17F12D0A73}"/>
    <dgm:cxn modelId="{1D511413-BA69-4C30-A06E-819D3DD30080}" type="presOf" srcId="{743FE7B1-011B-42E6-8768-1EB3E95741FA}" destId="{59FFE57C-E5F2-4FBD-AA4D-8DB27381892F}" srcOrd="0" destOrd="0" presId="urn:microsoft.com/office/officeart/2005/8/layout/process4"/>
    <dgm:cxn modelId="{0ED8DE1E-44AE-4D6E-B272-36A837D116F5}" type="presOf" srcId="{DB6AA457-F75F-415D-BDD5-92045774FE4B}" destId="{80AD606B-F25E-46DF-B405-18F7D2EAE74A}" srcOrd="1"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F9232B4D-645E-4C93-A5D6-A89B30504327}" srcId="{DB6AA457-F75F-415D-BDD5-92045774FE4B}" destId="{99C943DF-AAA4-4E2C-A283-FA2BF761F447}" srcOrd="0" destOrd="0" parTransId="{20F107AF-35DA-4D25-AB35-B8AD821D3FE7}" sibTransId="{4802CB64-7B32-458C-A9FF-C35C0A51E69A}"/>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6E6CA696-8B54-476F-8D51-CE9ECC050E3A}" type="presOf" srcId="{DA33CDF4-5B94-4B92-9E0A-4DFD4CBFAF2D}" destId="{3EC7D028-ECEA-492B-A6F1-68E9B57B69C6}" srcOrd="0" destOrd="0" presId="urn:microsoft.com/office/officeart/2005/8/layout/process4"/>
    <dgm:cxn modelId="{4BC4F29C-6AF5-4F17-9CDA-1468FA88B1A3}" type="presOf" srcId="{B5387FF0-0982-441E-9F8E-19335142671C}" destId="{0F0AC827-ACAE-4C23-875D-A4B53006A73F}" srcOrd="0" destOrd="0" presId="urn:microsoft.com/office/officeart/2005/8/layout/process4"/>
    <dgm:cxn modelId="{88A87FA6-C1EB-4109-9B9E-2FE10DE80F14}" srcId="{C712D637-7FF1-401C-9304-F85D1B95B226}" destId="{DA33CDF4-5B94-4B92-9E0A-4DFD4CBFAF2D}" srcOrd="1" destOrd="0" parTransId="{B7ECB8E0-4CD3-4804-BE8C-5260A5083C57}" sibTransId="{D3EF4DE2-351E-4A5C-980A-1BBDC899AAC2}"/>
    <dgm:cxn modelId="{C5225FAC-9385-411A-BFDD-CA9618BF9F59}" type="presOf" srcId="{C3DC95A2-4D92-42C5-966E-8600E4BA31BD}" destId="{588D9B7D-EC68-4FB0-96F2-2E47AC868059}" srcOrd="0" destOrd="0" presId="urn:microsoft.com/office/officeart/2005/8/layout/process4"/>
    <dgm:cxn modelId="{0CE79BAC-C717-4253-9B80-C8A96B03C6F6}" type="presOf" srcId="{DB6AA457-F75F-415D-BDD5-92045774FE4B}" destId="{7371425A-4D37-4FA7-A21E-1529F4324E45}" srcOrd="0" destOrd="0" presId="urn:microsoft.com/office/officeart/2005/8/layout/process4"/>
    <dgm:cxn modelId="{0203F2AF-F4DC-42DB-872C-0270CF20114A}" type="presOf" srcId="{C3DC95A2-4D92-42C5-966E-8600E4BA31BD}" destId="{B752F9F5-2482-4D52-A33E-BE0263F4B0EA}" srcOrd="1"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475DCDBB-49D7-4466-968D-3F0CC3924852}" type="presOf" srcId="{99C943DF-AAA4-4E2C-A283-FA2BF761F447}" destId="{A8E0F749-66B2-490B-99E9-CC106B163B16}" srcOrd="0" destOrd="0" presId="urn:microsoft.com/office/officeart/2005/8/layout/process4"/>
    <dgm:cxn modelId="{7F70C7BE-72E8-441E-B7CF-522ADEA91ECB}" srcId="{C3DC95A2-4D92-42C5-966E-8600E4BA31BD}" destId="{B5387FF0-0982-441E-9F8E-19335142671C}" srcOrd="1" destOrd="0" parTransId="{FE9534D2-E5E4-4494-A37E-5724362DB3AC}" sibTransId="{0DB486FB-DB2E-4894-89D1-AA4679580390}"/>
    <dgm:cxn modelId="{CAE3D8D7-871D-4B8C-B4F6-79D747E55EE8}" type="presOf" srcId="{3FE03ED9-3066-4E28-8291-0B1764DC85D6}" destId="{A6EE397C-6C28-4128-BFFE-CFF44F70153F}" srcOrd="0" destOrd="0" presId="urn:microsoft.com/office/officeart/2005/8/layout/process4"/>
    <dgm:cxn modelId="{8A476EEB-6A39-4004-AD8C-BD56913E7B26}" srcId="{CD5204CD-6958-4A55-82AA-4AD73B3B6A19}" destId="{C3DC95A2-4D92-42C5-966E-8600E4BA31BD}" srcOrd="2" destOrd="0" parTransId="{F9D94033-59E5-4228-A5F3-6CB272E77E3B}" sibTransId="{A43E3114-C8AC-4F44-952D-8A0D6A8A6B45}"/>
    <dgm:cxn modelId="{EBCDDEFB-4955-4864-90AB-7D693BE5DA0A}" srcId="{C3DC95A2-4D92-42C5-966E-8600E4BA31BD}" destId="{17ACD041-408C-4E7D-B463-7267D32756A1}" srcOrd="0" destOrd="0" parTransId="{209FC651-3F8E-4BF8-8C06-328027667041}" sibTransId="{A6AA8096-532A-4378-9BB6-B585B46357E5}"/>
    <dgm:cxn modelId="{598A8450-75AF-481D-9841-1D23F9884FD1}" type="presParOf" srcId="{31D3AE5D-DA06-4E2D-9D68-F5531DFE7C2B}" destId="{127AFF01-F37D-42CC-8885-1689151201CD}" srcOrd="0" destOrd="0" presId="urn:microsoft.com/office/officeart/2005/8/layout/process4"/>
    <dgm:cxn modelId="{DA7B1C90-E6CA-4055-851A-0557606EBDAC}" type="presParOf" srcId="{127AFF01-F37D-42CC-8885-1689151201CD}" destId="{588D9B7D-EC68-4FB0-96F2-2E47AC868059}" srcOrd="0" destOrd="0" presId="urn:microsoft.com/office/officeart/2005/8/layout/process4"/>
    <dgm:cxn modelId="{0E7073F3-923D-4ED6-B41B-384A82C8C200}" type="presParOf" srcId="{127AFF01-F37D-42CC-8885-1689151201CD}" destId="{B752F9F5-2482-4D52-A33E-BE0263F4B0EA}" srcOrd="1" destOrd="0" presId="urn:microsoft.com/office/officeart/2005/8/layout/process4"/>
    <dgm:cxn modelId="{34DACDD9-579D-484A-A6CA-92F20AC63C35}" type="presParOf" srcId="{127AFF01-F37D-42CC-8885-1689151201CD}" destId="{2DA8AD2F-BF50-4911-9A17-8274766C00A6}" srcOrd="2" destOrd="0" presId="urn:microsoft.com/office/officeart/2005/8/layout/process4"/>
    <dgm:cxn modelId="{CE9F8C4F-B92C-4259-B12C-1B419BF89D38}" type="presParOf" srcId="{2DA8AD2F-BF50-4911-9A17-8274766C00A6}" destId="{C4F2ADBF-C592-483D-A6FF-5DB9D2A90309}" srcOrd="0" destOrd="0" presId="urn:microsoft.com/office/officeart/2005/8/layout/process4"/>
    <dgm:cxn modelId="{02D123F8-1DC9-4E29-B79E-8AF74BABCE28}" type="presParOf" srcId="{2DA8AD2F-BF50-4911-9A17-8274766C00A6}" destId="{0F0AC827-ACAE-4C23-875D-A4B53006A73F}" srcOrd="1" destOrd="0" presId="urn:microsoft.com/office/officeart/2005/8/layout/process4"/>
    <dgm:cxn modelId="{47EA5B00-FECA-4EA3-8858-020831D68EBC}" type="presParOf" srcId="{31D3AE5D-DA06-4E2D-9D68-F5531DFE7C2B}" destId="{7F8DEC81-0DCB-4545-8129-1A1632B41B5E}" srcOrd="1" destOrd="0" presId="urn:microsoft.com/office/officeart/2005/8/layout/process4"/>
    <dgm:cxn modelId="{F9086655-70F6-4D62-803D-9FB2B9CECBD7}" type="presParOf" srcId="{31D3AE5D-DA06-4E2D-9D68-F5531DFE7C2B}" destId="{33200553-5A1C-45F1-A422-26ECCEDBD439}" srcOrd="2"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48F1D443-1A01-4371-8854-D60E466CE0B6}" type="presParOf" srcId="{33200553-5A1C-45F1-A422-26ECCEDBD439}" destId="{80AD606B-F25E-46DF-B405-18F7D2EAE74A}" srcOrd="1" destOrd="0" presId="urn:microsoft.com/office/officeart/2005/8/layout/process4"/>
    <dgm:cxn modelId="{BAD9D01B-996C-4986-8FD9-37049CDB92B5}" type="presParOf" srcId="{33200553-5A1C-45F1-A422-26ECCEDBD439}" destId="{72E9B7A5-E5DC-46EA-A30C-DAC09ADD2BF7}" srcOrd="2" destOrd="0" presId="urn:microsoft.com/office/officeart/2005/8/layout/process4"/>
    <dgm:cxn modelId="{C3CD8C6F-29BD-4ADE-A6A3-584D41BCA136}" type="presParOf" srcId="{72E9B7A5-E5DC-46EA-A30C-DAC09ADD2BF7}" destId="{A8E0F749-66B2-490B-99E9-CC106B163B16}" srcOrd="0" destOrd="0" presId="urn:microsoft.com/office/officeart/2005/8/layout/process4"/>
    <dgm:cxn modelId="{3F8AE4D0-C1B9-49A3-9D85-FA13C986C03B}" type="presParOf" srcId="{72E9B7A5-E5DC-46EA-A30C-DAC09ADD2BF7}" destId="{A6EE397C-6C28-4128-BFFE-CFF44F70153F}" srcOrd="1" destOrd="0" presId="urn:microsoft.com/office/officeart/2005/8/layout/process4"/>
    <dgm:cxn modelId="{DF157FA0-6CFF-475F-B2C1-C14A30CA284D}" type="presParOf" srcId="{31D3AE5D-DA06-4E2D-9D68-F5531DFE7C2B}" destId="{0226793B-92A0-4530-A8D1-D80AF6A16C31}" srcOrd="3" destOrd="0" presId="urn:microsoft.com/office/officeart/2005/8/layout/process4"/>
    <dgm:cxn modelId="{D9B8890F-622F-4EF7-B8C9-501999392107}" type="presParOf" srcId="{31D3AE5D-DA06-4E2D-9D68-F5531DFE7C2B}" destId="{1A669411-1539-46A4-9D6E-2C85E15B0FA6}" srcOrd="4"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 modelId="{5D529EFA-23A6-4C03-8BAF-B0DDF673418B}" type="presParOf" srcId="{DB89CC08-BF2F-4B2E-B88D-22F7BE6ECA5F}" destId="{3EC7D028-ECEA-492B-A6F1-68E9B57B69C6}"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2F9F5-2482-4D52-A33E-BE0263F4B0EA}">
      <dsp:nvSpPr>
        <dsp:cNvPr id="0" name=""/>
        <dsp:cNvSpPr/>
      </dsp:nvSpPr>
      <dsp:spPr>
        <a:xfrm>
          <a:off x="0" y="3592136"/>
          <a:ext cx="10573816" cy="117901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rtlCol="0" anchor="ctr" anchorCtr="0">
          <a:noAutofit/>
        </a:bodyPr>
        <a:lstStyle/>
        <a:p>
          <a:pPr marL="0" lvl="0" indent="0" algn="ctr" defTabSz="1022350" rtl="0">
            <a:lnSpc>
              <a:spcPct val="90000"/>
            </a:lnSpc>
            <a:spcBef>
              <a:spcPct val="0"/>
            </a:spcBef>
            <a:spcAft>
              <a:spcPct val="35000"/>
            </a:spcAft>
            <a:buNone/>
          </a:pPr>
          <a:r>
            <a:rPr lang="ru-RU" sz="2300" kern="1200" noProof="0" dirty="0"/>
            <a:t>Приближение 3</a:t>
          </a:r>
        </a:p>
      </dsp:txBody>
      <dsp:txXfrm>
        <a:off x="0" y="3592136"/>
        <a:ext cx="10573816" cy="636670"/>
      </dsp:txXfrm>
    </dsp:sp>
    <dsp:sp modelId="{C4F2ADBF-C592-483D-A6FF-5DB9D2A90309}">
      <dsp:nvSpPr>
        <dsp:cNvPr id="0" name=""/>
        <dsp:cNvSpPr/>
      </dsp:nvSpPr>
      <dsp:spPr>
        <a:xfrm>
          <a:off x="0" y="4205227"/>
          <a:ext cx="5286908" cy="54234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rtlCol="0" anchor="ctr" anchorCtr="0">
          <a:noAutofit/>
        </a:bodyPr>
        <a:lstStyle/>
        <a:p>
          <a:pPr marL="0" lvl="0" indent="0" algn="ctr" defTabSz="933450" rtl="0">
            <a:lnSpc>
              <a:spcPct val="90000"/>
            </a:lnSpc>
            <a:spcBef>
              <a:spcPct val="0"/>
            </a:spcBef>
            <a:spcAft>
              <a:spcPct val="35000"/>
            </a:spcAft>
            <a:buNone/>
          </a:pPr>
          <a:r>
            <a:rPr lang="ru-RU" sz="2100" kern="1200" dirty="0"/>
            <a:t>Я</a:t>
          </a:r>
          <a:r>
            <a:rPr lang="fy-NL" sz="2100" kern="1200" dirty="0"/>
            <a:t>вно включа</a:t>
          </a:r>
          <a:r>
            <a:rPr lang="ru-RU" sz="2100" kern="1200" dirty="0"/>
            <a:t>ют</a:t>
          </a:r>
          <a:r>
            <a:rPr lang="fy-NL" sz="2100" kern="1200" dirty="0"/>
            <a:t> хрящ</a:t>
          </a:r>
          <a:endParaRPr lang="ru-RU" sz="2100" kern="1200" noProof="0" dirty="0"/>
        </a:p>
      </dsp:txBody>
      <dsp:txXfrm>
        <a:off x="0" y="4205227"/>
        <a:ext cx="5286908" cy="542348"/>
      </dsp:txXfrm>
    </dsp:sp>
    <dsp:sp modelId="{0F0AC827-ACAE-4C23-875D-A4B53006A73F}">
      <dsp:nvSpPr>
        <dsp:cNvPr id="0" name=""/>
        <dsp:cNvSpPr/>
      </dsp:nvSpPr>
      <dsp:spPr>
        <a:xfrm>
          <a:off x="5286908" y="4205227"/>
          <a:ext cx="5286908" cy="542348"/>
        </a:xfrm>
        <a:prstGeom prst="rect">
          <a:avLst/>
        </a:prstGeom>
        <a:solidFill>
          <a:schemeClr val="accent3">
            <a:tint val="40000"/>
            <a:alpha val="90000"/>
            <a:hueOff val="-1096691"/>
            <a:satOff val="-573"/>
            <a:lumOff val="49"/>
            <a:alphaOff val="0"/>
          </a:schemeClr>
        </a:solidFill>
        <a:ln w="12700" cap="flat" cmpd="sng" algn="ctr">
          <a:solidFill>
            <a:schemeClr val="accent3">
              <a:tint val="40000"/>
              <a:alpha val="90000"/>
              <a:hueOff val="-1096691"/>
              <a:satOff val="-573"/>
              <a:lumOff val="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rtlCol="0" anchor="ctr" anchorCtr="0">
          <a:noAutofit/>
        </a:bodyPr>
        <a:lstStyle/>
        <a:p>
          <a:pPr marL="0" lvl="0" indent="0" algn="ctr" defTabSz="711200" rtl="0">
            <a:lnSpc>
              <a:spcPct val="90000"/>
            </a:lnSpc>
            <a:spcBef>
              <a:spcPct val="0"/>
            </a:spcBef>
            <a:spcAft>
              <a:spcPct val="35000"/>
            </a:spcAft>
            <a:buNone/>
          </a:pPr>
          <a:r>
            <a:rPr lang="ru-RU" sz="1600" kern="1200" noProof="0" dirty="0"/>
            <a:t>Реконструируется из анатомии кости, пространства фасеточных суставов, толщины хряща в суставах</a:t>
          </a:r>
        </a:p>
      </dsp:txBody>
      <dsp:txXfrm>
        <a:off x="5286908" y="4205227"/>
        <a:ext cx="5286908" cy="542348"/>
      </dsp:txXfrm>
    </dsp:sp>
    <dsp:sp modelId="{80AD606B-F25E-46DF-B405-18F7D2EAE74A}">
      <dsp:nvSpPr>
        <dsp:cNvPr id="0" name=""/>
        <dsp:cNvSpPr/>
      </dsp:nvSpPr>
      <dsp:spPr>
        <a:xfrm rot="10800000">
          <a:off x="0" y="1796490"/>
          <a:ext cx="10573816" cy="1813332"/>
        </a:xfrm>
        <a:prstGeom prst="upArrowCallout">
          <a:avLst/>
        </a:prstGeom>
        <a:solidFill>
          <a:schemeClr val="accent3">
            <a:hueOff val="-2534557"/>
            <a:satOff val="-1169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rtlCol="0" anchor="ctr" anchorCtr="0">
          <a:noAutofit/>
        </a:bodyPr>
        <a:lstStyle/>
        <a:p>
          <a:pPr marL="0" lvl="0" indent="0" algn="ctr" defTabSz="1022350" rtl="0">
            <a:lnSpc>
              <a:spcPct val="90000"/>
            </a:lnSpc>
            <a:spcBef>
              <a:spcPct val="0"/>
            </a:spcBef>
            <a:spcAft>
              <a:spcPct val="35000"/>
            </a:spcAft>
            <a:buNone/>
          </a:pPr>
          <a:r>
            <a:rPr lang="ru-RU" sz="2300" kern="1200" noProof="0" dirty="0"/>
            <a:t>Приближение 2</a:t>
          </a:r>
        </a:p>
      </dsp:txBody>
      <dsp:txXfrm rot="-10800000">
        <a:off x="0" y="1796490"/>
        <a:ext cx="10573816" cy="636479"/>
      </dsp:txXfrm>
    </dsp:sp>
    <dsp:sp modelId="{A8E0F749-66B2-490B-99E9-CC106B163B16}">
      <dsp:nvSpPr>
        <dsp:cNvPr id="0" name=""/>
        <dsp:cNvSpPr/>
      </dsp:nvSpPr>
      <dsp:spPr>
        <a:xfrm>
          <a:off x="0" y="2432969"/>
          <a:ext cx="5286908" cy="542186"/>
        </a:xfrm>
        <a:prstGeom prst="rect">
          <a:avLst/>
        </a:prstGeom>
        <a:solidFill>
          <a:schemeClr val="accent3">
            <a:tint val="40000"/>
            <a:alpha val="90000"/>
            <a:hueOff val="-2193382"/>
            <a:satOff val="-1145"/>
            <a:lumOff val="99"/>
            <a:alphaOff val="0"/>
          </a:schemeClr>
        </a:solidFill>
        <a:ln w="12700" cap="flat" cmpd="sng" algn="ctr">
          <a:solidFill>
            <a:schemeClr val="accent3">
              <a:tint val="40000"/>
              <a:alpha val="90000"/>
              <a:hueOff val="-2193382"/>
              <a:satOff val="-1145"/>
              <a:lumOff val="9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rtlCol="0" anchor="ctr" anchorCtr="0">
          <a:noAutofit/>
        </a:bodyPr>
        <a:lstStyle/>
        <a:p>
          <a:pPr marL="0" lvl="0" indent="0" algn="ctr" defTabSz="933450" rtl="0">
            <a:lnSpc>
              <a:spcPct val="90000"/>
            </a:lnSpc>
            <a:spcBef>
              <a:spcPct val="0"/>
            </a:spcBef>
            <a:spcAft>
              <a:spcPct val="35000"/>
            </a:spcAft>
            <a:buNone/>
          </a:pPr>
          <a:r>
            <a:rPr lang="ru-RU" sz="2100" kern="1200" dirty="0"/>
            <a:t>Я</a:t>
          </a:r>
          <a:r>
            <a:rPr lang="fy-NL" sz="2100" kern="1200" dirty="0"/>
            <a:t>вно включа</a:t>
          </a:r>
          <a:r>
            <a:rPr lang="ru-RU" sz="2100" kern="1200" dirty="0"/>
            <a:t>ют</a:t>
          </a:r>
          <a:r>
            <a:rPr lang="fy-NL" sz="2100" kern="1200" dirty="0"/>
            <a:t> хрящ</a:t>
          </a:r>
          <a:endParaRPr lang="ru-RU" sz="2100" kern="1200" noProof="0" dirty="0"/>
        </a:p>
      </dsp:txBody>
      <dsp:txXfrm>
        <a:off x="0" y="2432969"/>
        <a:ext cx="5286908" cy="542186"/>
      </dsp:txXfrm>
    </dsp:sp>
    <dsp:sp modelId="{A6EE397C-6C28-4128-BFFE-CFF44F70153F}">
      <dsp:nvSpPr>
        <dsp:cNvPr id="0" name=""/>
        <dsp:cNvSpPr/>
      </dsp:nvSpPr>
      <dsp:spPr>
        <a:xfrm>
          <a:off x="5286908" y="2432969"/>
          <a:ext cx="5286908" cy="542186"/>
        </a:xfrm>
        <a:prstGeom prst="rect">
          <a:avLst/>
        </a:prstGeom>
        <a:solidFill>
          <a:schemeClr val="accent3">
            <a:tint val="40000"/>
            <a:alpha val="90000"/>
            <a:hueOff val="-3290073"/>
            <a:satOff val="-1718"/>
            <a:lumOff val="148"/>
            <a:alphaOff val="0"/>
          </a:schemeClr>
        </a:solidFill>
        <a:ln w="12700" cap="flat" cmpd="sng" algn="ctr">
          <a:solidFill>
            <a:schemeClr val="accent3">
              <a:tint val="40000"/>
              <a:alpha val="90000"/>
              <a:hueOff val="-3290073"/>
              <a:satOff val="-1718"/>
              <a:lumOff val="1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rtlCol="0" anchor="ctr" anchorCtr="0">
          <a:noAutofit/>
        </a:bodyPr>
        <a:lstStyle/>
        <a:p>
          <a:pPr marL="0" lvl="0" indent="0" algn="ctr" defTabSz="933450" rtl="0">
            <a:lnSpc>
              <a:spcPct val="90000"/>
            </a:lnSpc>
            <a:spcBef>
              <a:spcPct val="0"/>
            </a:spcBef>
            <a:spcAft>
              <a:spcPct val="35000"/>
            </a:spcAft>
            <a:buNone/>
          </a:pPr>
          <a:r>
            <a:rPr lang="fy-NL" sz="2100" kern="1200" dirty="0"/>
            <a:t>моделир</a:t>
          </a:r>
          <a:r>
            <a:rPr lang="ru-RU" sz="2100" kern="1200" dirty="0"/>
            <a:t>уют</a:t>
          </a:r>
          <a:r>
            <a:rPr lang="fy-NL" sz="2100" kern="1200" dirty="0"/>
            <a:t> его поведение как линейно-эластичн</a:t>
          </a:r>
          <a:r>
            <a:rPr lang="ru-RU" sz="2100" kern="1200" dirty="0" err="1"/>
            <a:t>ый</a:t>
          </a:r>
          <a:r>
            <a:rPr lang="fy-NL" sz="2100" kern="1200" dirty="0"/>
            <a:t> материал</a:t>
          </a:r>
          <a:endParaRPr lang="ru-RU" sz="2100" kern="1200" noProof="0" dirty="0"/>
        </a:p>
      </dsp:txBody>
      <dsp:txXfrm>
        <a:off x="5286908" y="2432969"/>
        <a:ext cx="5286908" cy="542186"/>
      </dsp:txXfrm>
    </dsp:sp>
    <dsp:sp modelId="{A48265CE-F3A3-46DB-9DD2-97590B4DBB84}">
      <dsp:nvSpPr>
        <dsp:cNvPr id="0" name=""/>
        <dsp:cNvSpPr/>
      </dsp:nvSpPr>
      <dsp:spPr>
        <a:xfrm rot="10800000">
          <a:off x="0" y="843"/>
          <a:ext cx="10573816" cy="1813332"/>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rtlCol="0" anchor="ctr" anchorCtr="0">
          <a:noAutofit/>
        </a:bodyPr>
        <a:lstStyle/>
        <a:p>
          <a:pPr marL="0" lvl="0" indent="0" algn="ctr" defTabSz="1022350" rtl="0">
            <a:lnSpc>
              <a:spcPct val="90000"/>
            </a:lnSpc>
            <a:spcBef>
              <a:spcPct val="0"/>
            </a:spcBef>
            <a:spcAft>
              <a:spcPct val="35000"/>
            </a:spcAft>
            <a:buNone/>
          </a:pPr>
          <a:r>
            <a:rPr lang="ru-RU" sz="2300" kern="1200" noProof="0" dirty="0"/>
            <a:t>Приближение 1</a:t>
          </a:r>
        </a:p>
      </dsp:txBody>
      <dsp:txXfrm rot="-10800000">
        <a:off x="0" y="843"/>
        <a:ext cx="10573816" cy="636479"/>
      </dsp:txXfrm>
    </dsp:sp>
    <dsp:sp modelId="{59FFE57C-E5F2-4FBD-AA4D-8DB27381892F}">
      <dsp:nvSpPr>
        <dsp:cNvPr id="0" name=""/>
        <dsp:cNvSpPr/>
      </dsp:nvSpPr>
      <dsp:spPr>
        <a:xfrm>
          <a:off x="0" y="637323"/>
          <a:ext cx="5286908" cy="542186"/>
        </a:xfrm>
        <a:prstGeom prst="rect">
          <a:avLst/>
        </a:prstGeom>
        <a:solidFill>
          <a:schemeClr val="accent3">
            <a:tint val="40000"/>
            <a:alpha val="90000"/>
            <a:hueOff val="-4386764"/>
            <a:satOff val="-2290"/>
            <a:lumOff val="198"/>
            <a:alphaOff val="0"/>
          </a:schemeClr>
        </a:solidFill>
        <a:ln w="12700" cap="flat" cmpd="sng" algn="ctr">
          <a:solidFill>
            <a:schemeClr val="accent3">
              <a:tint val="40000"/>
              <a:alpha val="90000"/>
              <a:hueOff val="-4386764"/>
              <a:satOff val="-2290"/>
              <a:lumOff val="1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rtlCol="0" anchor="ctr" anchorCtr="0">
          <a:noAutofit/>
        </a:bodyPr>
        <a:lstStyle/>
        <a:p>
          <a:pPr marL="0" lvl="0" indent="0" algn="ctr" defTabSz="933450" rtl="0">
            <a:lnSpc>
              <a:spcPct val="90000"/>
            </a:lnSpc>
            <a:spcBef>
              <a:spcPct val="0"/>
            </a:spcBef>
            <a:spcAft>
              <a:spcPct val="35000"/>
            </a:spcAft>
            <a:buNone/>
          </a:pPr>
          <a:r>
            <a:rPr lang="ru-RU" sz="2100" kern="1200" noProof="0" dirty="0"/>
            <a:t>Не включают хрящ в явном виде</a:t>
          </a:r>
        </a:p>
      </dsp:txBody>
      <dsp:txXfrm>
        <a:off x="0" y="637323"/>
        <a:ext cx="5286908" cy="542186"/>
      </dsp:txXfrm>
    </dsp:sp>
    <dsp:sp modelId="{3EC7D028-ECEA-492B-A6F1-68E9B57B69C6}">
      <dsp:nvSpPr>
        <dsp:cNvPr id="0" name=""/>
        <dsp:cNvSpPr/>
      </dsp:nvSpPr>
      <dsp:spPr>
        <a:xfrm>
          <a:off x="5286908" y="637323"/>
          <a:ext cx="5286908" cy="542186"/>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rtlCol="0" anchor="ctr" anchorCtr="0">
          <a:noAutofit/>
        </a:bodyPr>
        <a:lstStyle/>
        <a:p>
          <a:pPr marL="0" lvl="0" indent="0" algn="ctr" defTabSz="711200" rtl="0">
            <a:lnSpc>
              <a:spcPct val="90000"/>
            </a:lnSpc>
            <a:spcBef>
              <a:spcPct val="0"/>
            </a:spcBef>
            <a:spcAft>
              <a:spcPct val="35000"/>
            </a:spcAft>
            <a:buNone/>
          </a:pPr>
          <a:r>
            <a:rPr lang="ru-RU" sz="1600" kern="1200" dirty="0"/>
            <a:t>представляют</a:t>
          </a:r>
          <a:r>
            <a:rPr lang="fy-NL" sz="1600" kern="1200" dirty="0"/>
            <a:t> его функцию через контактные пары и модель мягкого контакта с давлением-перекрыванием.</a:t>
          </a:r>
          <a:endParaRPr lang="ru-RU" sz="1600" kern="1200" noProof="0" dirty="0"/>
        </a:p>
      </dsp:txBody>
      <dsp:txXfrm>
        <a:off x="5286908" y="637323"/>
        <a:ext cx="5286908" cy="5421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6A50CBC-8F27-4571-9CF4-87917B3DA01C}" type="datetime1">
              <a:rPr lang="ru-RU" smtClean="0"/>
              <a:t>21.02.2022</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861E8E-D392-497B-BB21-122DD7C27CF3}" type="slidenum">
              <a:rPr lang="ru-RU" smtClean="0"/>
              <a:t>‹#›</a:t>
            </a:fld>
            <a:endParaRPr lang="ru-RU"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871763A-5E33-45E3-A8F2-56DFE0C2155C}" type="datetime1">
              <a:rPr lang="ru-RU" noProof="0" smtClean="0"/>
              <a:t>21.02.2022</a:t>
            </a:fld>
            <a:endParaRPr lang="ru-RU" noProof="0"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55D449-B875-4B8D-8E66-224D27E54C9A}" type="slidenum">
              <a:rPr lang="ru-RU" noProof="0" smtClean="0"/>
              <a:t>‹#›</a:t>
            </a:fld>
            <a:endParaRPr lang="ru-RU" noProof="0"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1</a:t>
            </a:fld>
            <a:endParaRPr lang="ru-RU" noProof="0" dirty="0"/>
          </a:p>
        </p:txBody>
      </p:sp>
    </p:spTree>
    <p:extLst>
      <p:ext uri="{BB962C8B-B14F-4D97-AF65-F5344CB8AC3E}">
        <p14:creationId xmlns:p14="http://schemas.microsoft.com/office/powerpoint/2010/main" val="323573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2</a:t>
            </a:fld>
            <a:endParaRPr lang="ru-RU" noProof="0" dirty="0"/>
          </a:p>
        </p:txBody>
      </p:sp>
    </p:spTree>
    <p:extLst>
      <p:ext uri="{BB962C8B-B14F-4D97-AF65-F5344CB8AC3E}">
        <p14:creationId xmlns:p14="http://schemas.microsoft.com/office/powerpoint/2010/main" val="3293576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3</a:t>
            </a:fld>
            <a:endParaRPr lang="ru-RU" noProof="0" dirty="0"/>
          </a:p>
        </p:txBody>
      </p:sp>
    </p:spTree>
    <p:extLst>
      <p:ext uri="{BB962C8B-B14F-4D97-AF65-F5344CB8AC3E}">
        <p14:creationId xmlns:p14="http://schemas.microsoft.com/office/powerpoint/2010/main" val="229429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13</a:t>
            </a:fld>
            <a:endParaRPr lang="ru-RU" noProof="0" dirty="0"/>
          </a:p>
        </p:txBody>
      </p:sp>
    </p:spTree>
    <p:extLst>
      <p:ext uri="{BB962C8B-B14F-4D97-AF65-F5344CB8AC3E}">
        <p14:creationId xmlns:p14="http://schemas.microsoft.com/office/powerpoint/2010/main" val="2337735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26225" y="1828800"/>
            <a:ext cx="4098175" cy="3177380"/>
          </a:xfrm>
        </p:spPr>
        <p:txBody>
          <a:bodyPr rtlCol="0" anchor="b">
            <a:normAutofit/>
          </a:bodyPr>
          <a:lstStyle>
            <a:lvl1pPr algn="l" rtl="0">
              <a:lnSpc>
                <a:spcPct val="80000"/>
              </a:lnSpc>
              <a:defRPr sz="5400">
                <a:solidFill>
                  <a:schemeClr val="accent1"/>
                </a:solidFill>
              </a:defRPr>
            </a:lvl1pPr>
          </a:lstStyle>
          <a:p>
            <a:pPr rtl="0"/>
            <a:r>
              <a:rPr lang="ru-RU" noProof="0"/>
              <a:t>Образец заголовка</a:t>
            </a:r>
            <a:endParaRPr lang="ru-RU" noProof="0" dirty="0"/>
          </a:p>
        </p:txBody>
      </p:sp>
      <p:sp>
        <p:nvSpPr>
          <p:cNvPr id="3" name="Подзаголовок 2"/>
          <p:cNvSpPr>
            <a:spLocks noGrp="1"/>
          </p:cNvSpPr>
          <p:nvPr>
            <p:ph type="subTitle" idx="1"/>
          </p:nvPr>
        </p:nvSpPr>
        <p:spPr>
          <a:xfrm>
            <a:off x="626225" y="5181600"/>
            <a:ext cx="4098175" cy="685800"/>
          </a:xfrm>
        </p:spPr>
        <p:txBody>
          <a:bodyPr rtlCol="0">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pic>
        <p:nvPicPr>
          <p:cNvPr id="7" name="Рисунок 6" descr="Линия электрокардиограммы"/>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9EEFEAE4-C28C-4D92-9EE7-D62CEDC101DF}" type="datetime1">
              <a:rPr lang="ru-RU" smtClean="0"/>
              <a:t>21.02.2022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Прямоугольник 6" descr="Прямоугольник"/>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Вертикальный заголовок 1"/>
          <p:cNvSpPr>
            <a:spLocks noGrp="1"/>
          </p:cNvSpPr>
          <p:nvPr>
            <p:ph type="title" orient="vert"/>
          </p:nvPr>
        </p:nvSpPr>
        <p:spPr>
          <a:xfrm>
            <a:off x="10058399" y="457201"/>
            <a:ext cx="2057401" cy="5943600"/>
          </a:xfrm>
        </p:spPr>
        <p:txBody>
          <a:bodyPr vert="eaVert"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a:xfrm>
            <a:off x="609600" y="457200"/>
            <a:ext cx="9067800" cy="5943599"/>
          </a:xfrm>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C35976BF-C51C-4515-9E22-BF2015252BD8}" type="datetime1">
              <a:rPr lang="ru-RU" smtClean="0"/>
              <a:t>21.02.2022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Объект 2"/>
          <p:cNvSpPr>
            <a:spLocks noGrp="1"/>
          </p:cNvSpPr>
          <p:nvPr>
            <p:ph idx="1"/>
          </p:nvPr>
        </p:nvSpPr>
        <p:spPr/>
        <p:txBody>
          <a:bodyPr rtlCol="0"/>
          <a:lstStyle>
            <a:lvl5pPr>
              <a:defRPr/>
            </a:lvl5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72242D3C-8192-478D-9985-D3160EF3F3C3}" type="datetime1">
              <a:rPr lang="ru-RU" smtClean="0"/>
              <a:t>21.02.2022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Заголовок раздела">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Прямоугольник 6" descr="Прямоугольник"/>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1066800" y="1828800"/>
            <a:ext cx="7772400" cy="3177380"/>
          </a:xfrm>
        </p:spPr>
        <p:txBody>
          <a:bodyPr rtlCol="0" anchor="b">
            <a:normAutofit/>
          </a:bodyPr>
          <a:lstStyle>
            <a:lvl1pPr rtl="0">
              <a:lnSpc>
                <a:spcPct val="80000"/>
              </a:lnSpc>
              <a:defRPr sz="5400"/>
            </a:lvl1pPr>
          </a:lstStyle>
          <a:p>
            <a:pPr rtl="0"/>
            <a:r>
              <a:rPr lang="ru-RU"/>
              <a:t>Образец заголовка</a:t>
            </a:r>
            <a:endParaRPr lang="ru-RU" dirty="0"/>
          </a:p>
        </p:txBody>
      </p:sp>
      <p:sp>
        <p:nvSpPr>
          <p:cNvPr id="3" name="Замещающий текст 2"/>
          <p:cNvSpPr>
            <a:spLocks noGrp="1"/>
          </p:cNvSpPr>
          <p:nvPr>
            <p:ph type="body" idx="1"/>
          </p:nvPr>
        </p:nvSpPr>
        <p:spPr>
          <a:xfrm>
            <a:off x="1066800" y="5181600"/>
            <a:ext cx="7772400" cy="685800"/>
          </a:xfrm>
        </p:spPr>
        <p:txBody>
          <a:bodyPr rtlCol="0">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ru-RU"/>
              <a:t>Образец текста</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типа объектов">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Объект 2"/>
          <p:cNvSpPr>
            <a:spLocks noGrp="1"/>
          </p:cNvSpPr>
          <p:nvPr>
            <p:ph sz="half" idx="1"/>
          </p:nvPr>
        </p:nvSpPr>
        <p:spPr>
          <a:xfrm>
            <a:off x="10668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Объект 3"/>
          <p:cNvSpPr>
            <a:spLocks noGrp="1"/>
          </p:cNvSpPr>
          <p:nvPr>
            <p:ph sz="half" idx="2"/>
          </p:nvPr>
        </p:nvSpPr>
        <p:spPr>
          <a:xfrm>
            <a:off x="63246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6" name="Нижний колонтитул 5"/>
          <p:cNvSpPr>
            <a:spLocks noGrp="1"/>
          </p:cNvSpPr>
          <p:nvPr>
            <p:ph type="ftr" sz="quarter" idx="11"/>
          </p:nvPr>
        </p:nvSpPr>
        <p:spPr/>
        <p:txBody>
          <a:bodyPr rtlCol="0"/>
          <a:lstStyle/>
          <a:p>
            <a:pPr rtl="0"/>
            <a:endParaRPr lang="ru-RU" dirty="0"/>
          </a:p>
        </p:txBody>
      </p:sp>
      <p:sp>
        <p:nvSpPr>
          <p:cNvPr id="5" name="Дата 4"/>
          <p:cNvSpPr>
            <a:spLocks noGrp="1"/>
          </p:cNvSpPr>
          <p:nvPr>
            <p:ph type="dt" sz="half" idx="10"/>
          </p:nvPr>
        </p:nvSpPr>
        <p:spPr/>
        <p:txBody>
          <a:bodyPr rtlCol="0"/>
          <a:lstStyle/>
          <a:p>
            <a:pPr rtl="0"/>
            <a:fld id="{DA6D9427-7660-4399-80F6-CD7B8B8E5C35}" type="datetime1">
              <a:rPr lang="ru-RU" smtClean="0"/>
              <a:t>21.02.2022</a:t>
            </a:fld>
            <a:endParaRPr lang="ru-RU" dirty="0"/>
          </a:p>
        </p:txBody>
      </p:sp>
      <p:sp>
        <p:nvSpPr>
          <p:cNvPr id="7" name="Номер слайда 6"/>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Текст 2"/>
          <p:cNvSpPr>
            <a:spLocks noGrp="1"/>
          </p:cNvSpPr>
          <p:nvPr>
            <p:ph type="body" idx="1"/>
          </p:nvPr>
        </p:nvSpPr>
        <p:spPr>
          <a:xfrm>
            <a:off x="10668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4" name="Объект 3"/>
          <p:cNvSpPr>
            <a:spLocks noGrp="1"/>
          </p:cNvSpPr>
          <p:nvPr>
            <p:ph sz="half" idx="2"/>
          </p:nvPr>
        </p:nvSpPr>
        <p:spPr>
          <a:xfrm>
            <a:off x="10668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Текст 4"/>
          <p:cNvSpPr>
            <a:spLocks noGrp="1"/>
          </p:cNvSpPr>
          <p:nvPr>
            <p:ph type="body" sz="quarter" idx="3"/>
          </p:nvPr>
        </p:nvSpPr>
        <p:spPr>
          <a:xfrm>
            <a:off x="63246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6" name="Объект 5"/>
          <p:cNvSpPr>
            <a:spLocks noGrp="1"/>
          </p:cNvSpPr>
          <p:nvPr>
            <p:ph sz="quarter" idx="4"/>
          </p:nvPr>
        </p:nvSpPr>
        <p:spPr>
          <a:xfrm>
            <a:off x="63246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8" name="Нижний колонтитул 7"/>
          <p:cNvSpPr>
            <a:spLocks noGrp="1"/>
          </p:cNvSpPr>
          <p:nvPr>
            <p:ph type="ftr" sz="quarter" idx="11"/>
          </p:nvPr>
        </p:nvSpPr>
        <p:spPr/>
        <p:txBody>
          <a:bodyPr rtlCol="0"/>
          <a:lstStyle/>
          <a:p>
            <a:pPr rtl="0"/>
            <a:endParaRPr lang="ru-RU" dirty="0"/>
          </a:p>
        </p:txBody>
      </p:sp>
      <p:sp>
        <p:nvSpPr>
          <p:cNvPr id="7" name="Дата 6"/>
          <p:cNvSpPr>
            <a:spLocks noGrp="1"/>
          </p:cNvSpPr>
          <p:nvPr>
            <p:ph type="dt" sz="half" idx="10"/>
          </p:nvPr>
        </p:nvSpPr>
        <p:spPr/>
        <p:txBody>
          <a:bodyPr rtlCol="0"/>
          <a:lstStyle/>
          <a:p>
            <a:pPr rtl="0"/>
            <a:fld id="{21980393-315E-4AB9-9FE2-63E995E945C8}" type="datetime1">
              <a:rPr lang="ru-RU" smtClean="0"/>
              <a:t>21.02.2022</a:t>
            </a:fld>
            <a:endParaRPr lang="ru-RU" dirty="0"/>
          </a:p>
        </p:txBody>
      </p:sp>
      <p:sp>
        <p:nvSpPr>
          <p:cNvPr id="9" name="Номер слайда 8"/>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4" name="Нижний колонтитул 3"/>
          <p:cNvSpPr>
            <a:spLocks noGrp="1"/>
          </p:cNvSpPr>
          <p:nvPr>
            <p:ph type="ftr" sz="quarter" idx="11"/>
          </p:nvPr>
        </p:nvSpPr>
        <p:spPr/>
        <p:txBody>
          <a:bodyPr rtlCol="0"/>
          <a:lstStyle/>
          <a:p>
            <a:pPr rtl="0"/>
            <a:endParaRPr lang="ru-RU" dirty="0"/>
          </a:p>
        </p:txBody>
      </p:sp>
      <p:sp>
        <p:nvSpPr>
          <p:cNvPr id="3" name="Дата 2"/>
          <p:cNvSpPr>
            <a:spLocks noGrp="1"/>
          </p:cNvSpPr>
          <p:nvPr>
            <p:ph type="dt" sz="half" idx="10"/>
          </p:nvPr>
        </p:nvSpPr>
        <p:spPr/>
        <p:txBody>
          <a:bodyPr rtlCol="0"/>
          <a:lstStyle/>
          <a:p>
            <a:pPr rtl="0"/>
            <a:fld id="{79D32718-8B06-4985-8D7D-9E16F3F044C8}" type="datetime1">
              <a:rPr lang="ru-RU" smtClean="0"/>
              <a:t>21.02.2022</a:t>
            </a:fld>
            <a:endParaRPr lang="ru-RU" dirty="0"/>
          </a:p>
        </p:txBody>
      </p:sp>
      <p:sp>
        <p:nvSpPr>
          <p:cNvPr id="5" name="Номер слайда 4"/>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3" name="Нижний колонтитул 2"/>
          <p:cNvSpPr>
            <a:spLocks noGrp="1"/>
          </p:cNvSpPr>
          <p:nvPr>
            <p:ph type="ftr" sz="quarter" idx="11"/>
          </p:nvPr>
        </p:nvSpPr>
        <p:spPr/>
        <p:txBody>
          <a:bodyPr rtlCol="0"/>
          <a:lstStyle/>
          <a:p>
            <a:pPr rtl="0"/>
            <a:endParaRPr lang="ru-RU" dirty="0"/>
          </a:p>
        </p:txBody>
      </p:sp>
      <p:sp>
        <p:nvSpPr>
          <p:cNvPr id="2" name="Дата 1"/>
          <p:cNvSpPr>
            <a:spLocks noGrp="1"/>
          </p:cNvSpPr>
          <p:nvPr>
            <p:ph type="dt" sz="half" idx="10"/>
          </p:nvPr>
        </p:nvSpPr>
        <p:spPr/>
        <p:txBody>
          <a:bodyPr rtlCol="0"/>
          <a:lstStyle/>
          <a:p>
            <a:pPr rtl="0"/>
            <a:fld id="{68115AB6-67B4-4D7E-9378-C270C29E4245}" type="datetime1">
              <a:rPr lang="ru-RU" smtClean="0"/>
              <a:t>21.02.2022</a:t>
            </a:fld>
            <a:endParaRPr lang="ru-RU" dirty="0"/>
          </a:p>
        </p:txBody>
      </p:sp>
      <p:sp>
        <p:nvSpPr>
          <p:cNvPr id="4" name="Номер слайда 3"/>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270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Объект 2"/>
          <p:cNvSpPr>
            <a:spLocks noGrp="1"/>
          </p:cNvSpPr>
          <p:nvPr>
            <p:ph idx="1"/>
          </p:nvPr>
        </p:nvSpPr>
        <p:spPr>
          <a:xfrm>
            <a:off x="609600" y="457201"/>
            <a:ext cx="5943600" cy="5943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Текст 3"/>
          <p:cNvSpPr>
            <a:spLocks noGrp="1"/>
          </p:cNvSpPr>
          <p:nvPr>
            <p:ph type="body" sz="half" idx="2"/>
          </p:nvPr>
        </p:nvSpPr>
        <p:spPr>
          <a:xfrm>
            <a:off x="7632699" y="5029200"/>
            <a:ext cx="3932237" cy="1371600"/>
          </a:xfrm>
        </p:spPr>
        <p:txBody>
          <a:bodyPr rtlCol="0">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524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Рисунок 2" descr="Пустой заполнитель, вместо которого можно добавить изображение. Щелкните заполнитель и выберите изображение, которое требуется добавить."/>
          <p:cNvSpPr>
            <a:spLocks noGrp="1"/>
          </p:cNvSpPr>
          <p:nvPr>
            <p:ph type="pic" idx="1"/>
          </p:nvPr>
        </p:nvSpPr>
        <p:spPr>
          <a:xfrm>
            <a:off x="1" y="0"/>
            <a:ext cx="7008810" cy="6857999"/>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a:t>Вставка рисунка</a:t>
            </a:r>
            <a:endParaRPr lang="ru-RU" dirty="0"/>
          </a:p>
        </p:txBody>
      </p:sp>
      <p:sp>
        <p:nvSpPr>
          <p:cNvPr id="4" name="Текст 3"/>
          <p:cNvSpPr>
            <a:spLocks noGrp="1"/>
          </p:cNvSpPr>
          <p:nvPr>
            <p:ph type="body" sz="half" idx="2"/>
          </p:nvPr>
        </p:nvSpPr>
        <p:spPr>
          <a:xfrm>
            <a:off x="7635240" y="5029200"/>
            <a:ext cx="3932237" cy="137464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красная полоса" descr="Красная полоса"/>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pPr rtl="0"/>
            <a:r>
              <a:rPr lang="ru-RU" noProof="0" dirty="0"/>
              <a:t>Образец заголовка</a:t>
            </a:r>
          </a:p>
        </p:txBody>
      </p:sp>
      <p:sp>
        <p:nvSpPr>
          <p:cNvPr id="3" name="Замещающий текст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5" name="Нижний колонтитул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pPr rtl="0"/>
            <a:endParaRPr lang="ru-RU" noProof="0" dirty="0"/>
          </a:p>
        </p:txBody>
      </p:sp>
      <p:sp>
        <p:nvSpPr>
          <p:cNvPr id="4" name="Дата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pPr rtl="0"/>
            <a:fld id="{3FDB9577-6D70-481F-BBF8-A759884E5182}" type="datetime1">
              <a:rPr lang="ru-RU" noProof="0" smtClean="0"/>
              <a:t>21.02.2022</a:t>
            </a:fld>
            <a:endParaRPr lang="ru-RU" noProof="0" dirty="0"/>
          </a:p>
        </p:txBody>
      </p:sp>
      <p:sp>
        <p:nvSpPr>
          <p:cNvPr id="6" name="Номер слайда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ru-RU" noProof="0" smtClean="0"/>
              <a:pPr/>
              <a:t>‹#›</a:t>
            </a:fld>
            <a:endParaRPr lang="ru-RU"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slide" Target="slide56.xml"/><Relationship Id="rId1" Type="http://schemas.openxmlformats.org/officeDocument/2006/relationships/slideLayout" Target="../slideLayouts/slideLayout6.xml"/><Relationship Id="rId4" Type="http://schemas.openxmlformats.org/officeDocument/2006/relationships/slide" Target="slide58.xml"/></Relationships>
</file>

<file path=ppt/slides/_rels/slide12.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slide" Target="slide5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 Target="slide5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slide" Target="slide5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 Target="slide5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60.xml"/><Relationship Id="rId2" Type="http://schemas.openxmlformats.org/officeDocument/2006/relationships/slide" Target="slide5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55.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6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ideo" Target="https://www.youtube.com/embed/BB7GxSZ7EsE?start=257&amp;feature=oembed"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5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slide" Target="slide5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07368" y="1828800"/>
            <a:ext cx="4680520" cy="3177380"/>
          </a:xfrm>
        </p:spPr>
        <p:txBody>
          <a:bodyPr rtlCol="0"/>
          <a:lstStyle/>
          <a:p>
            <a:pPr rtl="0"/>
            <a:r>
              <a:rPr lang="ru-RU" dirty="0"/>
              <a:t>Сочленения и рычаги в опорно-двигательном аппарате человека</a:t>
            </a:r>
          </a:p>
        </p:txBody>
      </p:sp>
      <p:sp>
        <p:nvSpPr>
          <p:cNvPr id="3" name="Подзаголовок 2"/>
          <p:cNvSpPr>
            <a:spLocks noGrp="1"/>
          </p:cNvSpPr>
          <p:nvPr>
            <p:ph type="subTitle" idx="1"/>
          </p:nvPr>
        </p:nvSpPr>
        <p:spPr/>
        <p:txBody>
          <a:bodyPr rtlCol="0"/>
          <a:lstStyle/>
          <a:p>
            <a:pPr rtl="0"/>
            <a:r>
              <a:rPr lang="ru-RU" sz="1800" b="1" dirty="0">
                <a:effectLst/>
                <a:latin typeface="Times New Roman" panose="02020603050405020304" pitchFamily="18" charset="0"/>
                <a:ea typeface="Times New Roman" panose="02020603050405020304" pitchFamily="18" charset="0"/>
              </a:rPr>
              <a:t>Тема 2.1</a:t>
            </a:r>
            <a:endParaRPr lang="ru-RU" dirty="0"/>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CE6A2E-E637-4F74-AE5E-8F0C31A93754}"/>
              </a:ext>
            </a:extLst>
          </p:cNvPr>
          <p:cNvSpPr>
            <a:spLocks noGrp="1"/>
          </p:cNvSpPr>
          <p:nvPr>
            <p:ph type="title"/>
          </p:nvPr>
        </p:nvSpPr>
        <p:spPr/>
        <p:txBody>
          <a:bodyPr/>
          <a:lstStyle/>
          <a:p>
            <a:r>
              <a:rPr lang="ru-RU" dirty="0"/>
              <a:t>Валидация многогранных совместных сил</a:t>
            </a:r>
          </a:p>
        </p:txBody>
      </p:sp>
      <p:sp>
        <p:nvSpPr>
          <p:cNvPr id="6" name="TextBox 5">
            <a:extLst>
              <a:ext uri="{FF2B5EF4-FFF2-40B4-BE49-F238E27FC236}">
                <a16:creationId xmlns:a16="http://schemas.microsoft.com/office/drawing/2014/main" id="{F1692E88-BDD2-4B71-AE0A-263EBC411A84}"/>
              </a:ext>
            </a:extLst>
          </p:cNvPr>
          <p:cNvSpPr txBox="1"/>
          <p:nvPr/>
        </p:nvSpPr>
        <p:spPr>
          <a:xfrm>
            <a:off x="479376" y="1916832"/>
            <a:ext cx="11521280" cy="2308324"/>
          </a:xfrm>
          <a:prstGeom prst="rect">
            <a:avLst/>
          </a:prstGeom>
          <a:noFill/>
        </p:spPr>
        <p:txBody>
          <a:bodyPr wrap="square">
            <a:spAutoFit/>
          </a:bodyPr>
          <a:lstStyle/>
          <a:p>
            <a:pPr marL="285750" indent="-285750">
              <a:buFont typeface="Arial" panose="020B0604020202020204" pitchFamily="34" charset="0"/>
              <a:buChar char="•"/>
            </a:pPr>
            <a:r>
              <a:rPr lang="en-US" dirty="0" err="1"/>
              <a:t>Ayturk</a:t>
            </a:r>
            <a:r>
              <a:rPr lang="ru-RU" dirty="0"/>
              <a:t> - Чувствительность параметрической конвергенции и проверка конечно-элементной модели поясничного отдела позвоночника человека. </a:t>
            </a:r>
            <a:r>
              <a:rPr lang="en-US" dirty="0"/>
              <a:t>[</a:t>
            </a:r>
            <a:r>
              <a:rPr lang="en-US" dirty="0">
                <a:hlinkClick r:id="rId2" action="ppaction://hlinksldjump"/>
              </a:rPr>
              <a:t>14</a:t>
            </a:r>
            <a:r>
              <a:rPr lang="en-US" dirty="0"/>
              <a:t>]</a:t>
            </a:r>
            <a:br>
              <a:rPr lang="ru-RU" dirty="0"/>
            </a:br>
            <a:endParaRPr lang="en-US" dirty="0"/>
          </a:p>
          <a:p>
            <a:pPr marL="285750" indent="-285750">
              <a:buFont typeface="Arial" panose="020B0604020202020204" pitchFamily="34" charset="0"/>
              <a:buChar char="•"/>
            </a:pPr>
            <a:r>
              <a:rPr lang="en-US" dirty="0"/>
              <a:t>Azari - </a:t>
            </a:r>
            <a:r>
              <a:rPr lang="ru-RU" dirty="0"/>
              <a:t>Комбинированное исследование модели пассивного и активного опорно-двигательного аппарата для оценки распределения нагрузки L4–L5.</a:t>
            </a:r>
            <a:r>
              <a:rPr lang="en-US" dirty="0"/>
              <a:t> [</a:t>
            </a:r>
            <a:r>
              <a:rPr lang="en-US" dirty="0">
                <a:hlinkClick r:id="rId2" action="ppaction://hlinksldjump"/>
              </a:rPr>
              <a:t>15</a:t>
            </a:r>
            <a:r>
              <a:rPr lang="en-US" dirty="0"/>
              <a:t>]</a:t>
            </a:r>
            <a:br>
              <a:rPr lang="ru-RU" dirty="0"/>
            </a:br>
            <a:endParaRPr lang="en-US" dirty="0"/>
          </a:p>
          <a:p>
            <a:pPr marL="285750" indent="-285750">
              <a:buFont typeface="Arial" panose="020B0604020202020204" pitchFamily="34" charset="0"/>
              <a:buChar char="•"/>
            </a:pPr>
            <a:r>
              <a:rPr lang="en-US" dirty="0"/>
              <a:t>Barthelemy - </a:t>
            </a:r>
            <a:r>
              <a:rPr lang="ru-RU" dirty="0"/>
              <a:t>Вычислительная модель сегмента движения позвоночника, включающая модель межпозвонкового диска на основе матричной композиции</a:t>
            </a:r>
            <a:r>
              <a:rPr lang="en-US" dirty="0"/>
              <a:t> [</a:t>
            </a:r>
            <a:r>
              <a:rPr lang="en-US" dirty="0">
                <a:hlinkClick r:id="rId2" action="ppaction://hlinksldjump"/>
              </a:rPr>
              <a:t>16</a:t>
            </a:r>
            <a:r>
              <a:rPr lang="en-US" dirty="0"/>
              <a:t>]</a:t>
            </a:r>
            <a:endParaRPr lang="ru-RU" dirty="0"/>
          </a:p>
        </p:txBody>
      </p:sp>
    </p:spTree>
    <p:extLst>
      <p:ext uri="{BB962C8B-B14F-4D97-AF65-F5344CB8AC3E}">
        <p14:creationId xmlns:p14="http://schemas.microsoft.com/office/powerpoint/2010/main" val="7915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5325A2-A638-4B10-8CAD-F5AD54F62859}"/>
              </a:ext>
            </a:extLst>
          </p:cNvPr>
          <p:cNvSpPr>
            <a:spLocks noGrp="1"/>
          </p:cNvSpPr>
          <p:nvPr>
            <p:ph type="title"/>
          </p:nvPr>
        </p:nvSpPr>
        <p:spPr/>
        <p:txBody>
          <a:bodyPr/>
          <a:lstStyle/>
          <a:p>
            <a:r>
              <a:rPr lang="ru-RU" dirty="0"/>
              <a:t>Валидация давления межпозвонкового диска</a:t>
            </a:r>
          </a:p>
        </p:txBody>
      </p:sp>
      <p:sp>
        <p:nvSpPr>
          <p:cNvPr id="4" name="TextBox 3">
            <a:extLst>
              <a:ext uri="{FF2B5EF4-FFF2-40B4-BE49-F238E27FC236}">
                <a16:creationId xmlns:a16="http://schemas.microsoft.com/office/drawing/2014/main" id="{A3A0545A-CE72-4CCE-8043-E7C1EB2C51AF}"/>
              </a:ext>
            </a:extLst>
          </p:cNvPr>
          <p:cNvSpPr txBox="1"/>
          <p:nvPr/>
        </p:nvSpPr>
        <p:spPr>
          <a:xfrm>
            <a:off x="407368" y="2136339"/>
            <a:ext cx="11593288" cy="4247317"/>
          </a:xfrm>
          <a:prstGeom prst="rect">
            <a:avLst/>
          </a:prstGeom>
          <a:noFill/>
        </p:spPr>
        <p:txBody>
          <a:bodyPr wrap="square">
            <a:spAutoFit/>
          </a:bodyPr>
          <a:lstStyle/>
          <a:p>
            <a:pPr marL="285750" indent="-285750">
              <a:buFont typeface="Arial" panose="020B0604020202020204" pitchFamily="34" charset="0"/>
              <a:buChar char="•"/>
            </a:pPr>
            <a:r>
              <a:rPr lang="en-US" dirty="0" err="1"/>
              <a:t>Ayturk</a:t>
            </a:r>
            <a:r>
              <a:rPr lang="ru-RU" dirty="0"/>
              <a:t> - Чувствительность параметрической конвергенции и проверка конечно-элементной модели поясничного отдела позвоночника человека. </a:t>
            </a:r>
            <a:r>
              <a:rPr lang="en-US" dirty="0"/>
              <a:t>[</a:t>
            </a:r>
            <a:r>
              <a:rPr lang="en-US" dirty="0">
                <a:hlinkClick r:id="rId2" action="ppaction://hlinksldjump"/>
              </a:rPr>
              <a:t>14</a:t>
            </a:r>
            <a:r>
              <a:rPr lang="en-US" dirty="0"/>
              <a:t>]</a:t>
            </a:r>
            <a:br>
              <a:rPr lang="ru-RU" dirty="0"/>
            </a:br>
            <a:endParaRPr lang="en-US" dirty="0"/>
          </a:p>
          <a:p>
            <a:pPr marL="285750" indent="-285750">
              <a:buFont typeface="Arial" panose="020B0604020202020204" pitchFamily="34" charset="0"/>
              <a:buChar char="•"/>
            </a:pPr>
            <a:r>
              <a:rPr lang="en-US" dirty="0"/>
              <a:t>Azari - </a:t>
            </a:r>
            <a:r>
              <a:rPr lang="ru-RU" dirty="0"/>
              <a:t>Комбинированное исследование модели пассивного и активного опорно-двигательного аппарата для оценки распределения нагрузки L4–L5.</a:t>
            </a:r>
            <a:r>
              <a:rPr lang="en-US" dirty="0"/>
              <a:t> [</a:t>
            </a:r>
            <a:r>
              <a:rPr lang="en-US" dirty="0">
                <a:hlinkClick r:id="rId2" action="ppaction://hlinksldjump"/>
              </a:rPr>
              <a:t>15</a:t>
            </a:r>
            <a:r>
              <a:rPr lang="en-US" dirty="0"/>
              <a:t>]</a:t>
            </a:r>
            <a:endParaRPr lang="ru-RU" dirty="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en-US" dirty="0" err="1"/>
              <a:t>Khoddam-Khorasani</a:t>
            </a:r>
            <a:r>
              <a:rPr lang="en-US" dirty="0"/>
              <a:t> - </a:t>
            </a:r>
            <a:r>
              <a:rPr lang="ru-RU" dirty="0"/>
              <a:t>Гибридное пассивно-активное моделирование скелета туловища для определения подробного ответа t12–s1 при нагрузках </a:t>
            </a:r>
            <a:r>
              <a:rPr lang="ru-RU" i="1" dirty="0"/>
              <a:t>in </a:t>
            </a:r>
            <a:r>
              <a:rPr lang="ru-RU" i="1" dirty="0" err="1"/>
              <a:t>vivo</a:t>
            </a:r>
            <a:r>
              <a:rPr lang="en-US" i="1" dirty="0"/>
              <a:t> </a:t>
            </a:r>
            <a:r>
              <a:rPr lang="en-US" dirty="0"/>
              <a:t>[</a:t>
            </a:r>
            <a:r>
              <a:rPr lang="en-US" dirty="0">
                <a:hlinkClick r:id="rId3" action="ppaction://hlinksldjump"/>
              </a:rPr>
              <a:t>18</a:t>
            </a:r>
            <a:r>
              <a:rPr lang="en-US" dirty="0"/>
              <a:t>]</a:t>
            </a:r>
            <a:br>
              <a:rPr lang="en-US" dirty="0"/>
            </a:br>
            <a:endParaRPr lang="en-US" dirty="0"/>
          </a:p>
          <a:p>
            <a:pPr marL="285750" indent="-285750">
              <a:buFont typeface="Arial" panose="020B0604020202020204" pitchFamily="34" charset="0"/>
              <a:buChar char="•"/>
            </a:pPr>
            <a:r>
              <a:rPr lang="en-US" dirty="0"/>
              <a:t>Liu - </a:t>
            </a:r>
            <a:r>
              <a:rPr lang="ru-RU" dirty="0"/>
              <a:t>Распределение нагрузки в пояснично-крестцовом отделе позвоночника в нейтральной позе стоя и в согнутом положении — комбинированное конечно-элементное и обратное статическое исследование</a:t>
            </a:r>
            <a:r>
              <a:rPr lang="en-US" dirty="0"/>
              <a:t> [</a:t>
            </a:r>
            <a:r>
              <a:rPr lang="en-US" dirty="0">
                <a:hlinkClick r:id="rId4" action="ppaction://hlinksldjump"/>
              </a:rPr>
              <a:t>22</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Rohlmann - </a:t>
            </a:r>
            <a:r>
              <a:rPr lang="ru-RU" dirty="0"/>
              <a:t>Определение силы мышц туловища при сгибании и разгибании с использованием проверенной конечно-элементной модели поясничного отдела позвоночника и данных измерений in </a:t>
            </a:r>
            <a:r>
              <a:rPr lang="ru-RU" dirty="0" err="1"/>
              <a:t>vivo</a:t>
            </a:r>
            <a:r>
              <a:rPr lang="ru-RU" dirty="0"/>
              <a:t>.</a:t>
            </a:r>
            <a:r>
              <a:rPr lang="en-US" dirty="0"/>
              <a:t> [</a:t>
            </a:r>
            <a:r>
              <a:rPr lang="en-US" dirty="0">
                <a:hlinkClick r:id="rId4" action="ppaction://hlinksldjump"/>
              </a:rPr>
              <a:t>20</a:t>
            </a:r>
            <a:r>
              <a:rPr lang="en-US" dirty="0"/>
              <a:t>]</a:t>
            </a:r>
            <a:br>
              <a:rPr lang="ru-RU" dirty="0"/>
            </a:br>
            <a:endParaRPr lang="en-US" dirty="0"/>
          </a:p>
        </p:txBody>
      </p:sp>
    </p:spTree>
    <p:extLst>
      <p:ext uri="{BB962C8B-B14F-4D97-AF65-F5344CB8AC3E}">
        <p14:creationId xmlns:p14="http://schemas.microsoft.com/office/powerpoint/2010/main" val="48600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66C6D302-F21C-41D4-9759-C5DEF064A29F}"/>
              </a:ext>
            </a:extLst>
          </p:cNvPr>
          <p:cNvSpPr/>
          <p:nvPr/>
        </p:nvSpPr>
        <p:spPr>
          <a:xfrm>
            <a:off x="0" y="1484784"/>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7576F42A-FB76-42D1-83DF-BD33A9B06374}"/>
              </a:ext>
            </a:extLst>
          </p:cNvPr>
          <p:cNvSpPr>
            <a:spLocks noGrp="1"/>
          </p:cNvSpPr>
          <p:nvPr>
            <p:ph type="title"/>
          </p:nvPr>
        </p:nvSpPr>
        <p:spPr/>
        <p:txBody>
          <a:bodyPr/>
          <a:lstStyle/>
          <a:p>
            <a:r>
              <a:rPr lang="ru-RU" dirty="0"/>
              <a:t>Актуальность процессов моделирования</a:t>
            </a:r>
          </a:p>
        </p:txBody>
      </p:sp>
      <p:sp>
        <p:nvSpPr>
          <p:cNvPr id="3" name="TextBox 2">
            <a:extLst>
              <a:ext uri="{FF2B5EF4-FFF2-40B4-BE49-F238E27FC236}">
                <a16:creationId xmlns:a16="http://schemas.microsoft.com/office/drawing/2014/main" id="{8FF1C04E-0BE6-4E14-A5B4-17D2E704A3BF}"/>
              </a:ext>
            </a:extLst>
          </p:cNvPr>
          <p:cNvSpPr txBox="1"/>
          <p:nvPr/>
        </p:nvSpPr>
        <p:spPr>
          <a:xfrm>
            <a:off x="263352" y="1700808"/>
            <a:ext cx="11521280" cy="2308324"/>
          </a:xfrm>
          <a:prstGeom prst="rect">
            <a:avLst/>
          </a:prstGeom>
          <a:noFill/>
        </p:spPr>
        <p:txBody>
          <a:bodyPr wrap="square" rtlCol="0">
            <a:spAutoFit/>
          </a:bodyPr>
          <a:lstStyle/>
          <a:p>
            <a:r>
              <a:rPr lang="ru-RU" dirty="0"/>
              <a:t>Моделирование позволило детально изучить:</a:t>
            </a:r>
          </a:p>
          <a:p>
            <a:endParaRPr lang="ru-RU" dirty="0"/>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2020</a:t>
            </a:r>
            <a:r>
              <a:rPr lang="ru-RU" dirty="0">
                <a:solidFill>
                  <a:srgbClr val="000000"/>
                </a:solidFill>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Ghezelbash </a:t>
            </a:r>
            <a:r>
              <a:rPr lang="ru-RU" dirty="0">
                <a:solidFill>
                  <a:srgbClr val="000000"/>
                </a:solidFill>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рол</a:t>
            </a:r>
            <a:r>
              <a:rPr lang="ru-RU" sz="1800" dirty="0">
                <a:solidFill>
                  <a:srgbClr val="000000"/>
                </a:solidFill>
                <a:effectLst/>
                <a:latin typeface="Microsoft Sans Serif" panose="020B0604020202020204" pitchFamily="34" charset="0"/>
                <a:ea typeface="Microsoft Sans Serif" panose="020B0604020202020204" pitchFamily="34" charset="0"/>
              </a:rPr>
              <a:t>ь</a:t>
            </a:r>
            <a:r>
              <a:rPr lang="fy-NL" sz="1800" dirty="0">
                <a:solidFill>
                  <a:srgbClr val="000000"/>
                </a:solidFill>
                <a:effectLst/>
                <a:latin typeface="Microsoft Sans Serif" panose="020B0604020202020204" pitchFamily="34" charset="0"/>
                <a:ea typeface="Microsoft Sans Serif" panose="020B0604020202020204" pitchFamily="34" charset="0"/>
              </a:rPr>
              <a:t> каждого компонента позвоночника в передаче нагрузки</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2" action="ppaction://hlinksldjump"/>
              </a:rPr>
              <a:t>23</a:t>
            </a:r>
            <a:r>
              <a:rPr lang="en-US" sz="1800" dirty="0">
                <a:solidFill>
                  <a:srgbClr val="000000"/>
                </a:solidFill>
                <a:effectLst/>
                <a:latin typeface="Microsoft Sans Serif" panose="020B0604020202020204" pitchFamily="34" charset="0"/>
                <a:ea typeface="Microsoft Sans Serif" panose="020B0604020202020204" pitchFamily="34" charset="0"/>
              </a:rPr>
              <a:t>]</a:t>
            </a:r>
          </a:p>
          <a:p>
            <a:pPr marL="285750" indent="-285750">
              <a:buFont typeface="Arial" panose="020B0604020202020204" pitchFamily="34" charset="0"/>
              <a:buChar char="•"/>
            </a:pPr>
            <a:endParaRPr lang="en-US" dirty="0">
              <a:solidFill>
                <a:srgbClr val="000000"/>
              </a:solidFill>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ru-RU" sz="1800" dirty="0">
                <a:solidFill>
                  <a:srgbClr val="000000"/>
                </a:solidFill>
                <a:effectLst/>
                <a:latin typeface="Microsoft Sans Serif" panose="020B0604020202020204" pitchFamily="34" charset="0"/>
                <a:ea typeface="Microsoft Sans Serif" panose="020B0604020202020204" pitchFamily="34" charset="0"/>
              </a:rPr>
              <a:t>2018 </a:t>
            </a:r>
            <a:r>
              <a:rPr lang="fy-NL" sz="1800" dirty="0">
                <a:solidFill>
                  <a:srgbClr val="000000"/>
                </a:solidFill>
                <a:effectLst/>
                <a:latin typeface="Microsoft Sans Serif" panose="020B0604020202020204" pitchFamily="34" charset="0"/>
                <a:ea typeface="Microsoft Sans Serif" panose="020B0604020202020204" pitchFamily="34" charset="0"/>
              </a:rPr>
              <a:t>O'Leary</a:t>
            </a:r>
            <a:r>
              <a:rPr lang="ru-RU" sz="1800" dirty="0">
                <a:solidFill>
                  <a:srgbClr val="000000"/>
                </a:solidFill>
                <a:effectLst/>
                <a:latin typeface="Microsoft Sans Serif" panose="020B0604020202020204" pitchFamily="34" charset="0"/>
                <a:ea typeface="Microsoft Sans Serif" panose="020B0604020202020204" pitchFamily="34" charset="0"/>
              </a:rPr>
              <a:t> - </a:t>
            </a:r>
            <a:r>
              <a:rPr lang="fy-NL" sz="1800" dirty="0">
                <a:solidFill>
                  <a:srgbClr val="000000"/>
                </a:solidFill>
                <a:effectLst/>
                <a:latin typeface="Microsoft Sans Serif" panose="020B0604020202020204" pitchFamily="34" charset="0"/>
                <a:ea typeface="Microsoft Sans Serif" panose="020B0604020202020204" pitchFamily="34" charset="0"/>
              </a:rPr>
              <a:t>структурно-функциональных взаимосвязей фасеточных суставов</a:t>
            </a:r>
            <a:r>
              <a:rPr lang="en-US"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hlinkClick r:id="rId3" action="ppaction://hlinksldjump"/>
              </a:rPr>
              <a:t>4</a:t>
            </a:r>
            <a:r>
              <a:rPr lang="en-US" sz="1800" dirty="0">
                <a:solidFill>
                  <a:srgbClr val="000000"/>
                </a:solidFill>
                <a:effectLst/>
                <a:latin typeface="Microsoft Sans Serif" panose="020B0604020202020204" pitchFamily="34" charset="0"/>
                <a:ea typeface="Microsoft Sans Serif" panose="020B0604020202020204" pitchFamily="34" charset="0"/>
              </a:rPr>
              <a:t>]</a:t>
            </a:r>
          </a:p>
          <a:p>
            <a:pPr marL="285750" indent="-285750">
              <a:buFont typeface="Arial" panose="020B0604020202020204" pitchFamily="34" charset="0"/>
              <a:buChar char="•"/>
            </a:pP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ru-RU" sz="1800" dirty="0">
                <a:solidFill>
                  <a:srgbClr val="000000"/>
                </a:solidFill>
                <a:effectLst/>
                <a:latin typeface="Microsoft Sans Serif" panose="020B0604020202020204" pitchFamily="34" charset="0"/>
                <a:ea typeface="Microsoft Sans Serif" panose="020B0604020202020204" pitchFamily="34" charset="0"/>
              </a:rPr>
              <a:t>2018 </a:t>
            </a:r>
            <a:r>
              <a:rPr lang="en-US" sz="1800" dirty="0">
                <a:solidFill>
                  <a:srgbClr val="000000"/>
                </a:solidFill>
                <a:effectLst/>
                <a:latin typeface="Microsoft Sans Serif" panose="020B0604020202020204" pitchFamily="34" charset="0"/>
                <a:ea typeface="Microsoft Sans Serif" panose="020B0604020202020204" pitchFamily="34" charset="0"/>
              </a:rPr>
              <a:t>Suarez-Escobar</a:t>
            </a:r>
            <a:r>
              <a:rPr lang="ru-RU" dirty="0">
                <a:solidFill>
                  <a:srgbClr val="000000"/>
                </a:solidFill>
                <a:latin typeface="Microsoft Sans Serif" panose="020B0604020202020204" pitchFamily="34" charset="0"/>
                <a:ea typeface="Microsoft Sans Serif" panose="020B0604020202020204" pitchFamily="34" charset="0"/>
              </a:rPr>
              <a:t>, </a:t>
            </a:r>
            <a:r>
              <a:rPr lang="en-US" dirty="0">
                <a:solidFill>
                  <a:srgbClr val="000000"/>
                </a:solidFill>
                <a:latin typeface="Microsoft Sans Serif" panose="020B0604020202020204" pitchFamily="34" charset="0"/>
                <a:ea typeface="Microsoft Sans Serif" panose="020B0604020202020204" pitchFamily="34" charset="0"/>
              </a:rPr>
              <a:t>Kim</a:t>
            </a:r>
            <a:r>
              <a:rPr lang="ru-RU" dirty="0">
                <a:solidFill>
                  <a:srgbClr val="000000"/>
                </a:solidFill>
                <a:latin typeface="Microsoft Sans Serif" panose="020B0604020202020204" pitchFamily="34" charset="0"/>
                <a:ea typeface="Microsoft Sans Serif" panose="020B0604020202020204" pitchFamily="34" charset="0"/>
              </a:rPr>
              <a:t> - </a:t>
            </a:r>
            <a:r>
              <a:rPr lang="fy-NL" sz="1800" dirty="0">
                <a:solidFill>
                  <a:srgbClr val="000000"/>
                </a:solidFill>
                <a:effectLst/>
                <a:latin typeface="Microsoft Sans Serif" panose="020B0604020202020204" pitchFamily="34" charset="0"/>
                <a:ea typeface="Microsoft Sans Serif" panose="020B0604020202020204" pitchFamily="34" charset="0"/>
              </a:rPr>
              <a:t>биомеханики шейного отдела позвоночника</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4" action="ppaction://hlinksldjump"/>
              </a:rPr>
              <a:t>24, 25</a:t>
            </a:r>
            <a:r>
              <a:rPr lang="en-US" sz="1800" dirty="0">
                <a:solidFill>
                  <a:srgbClr val="000000"/>
                </a:solidFill>
                <a:effectLst/>
                <a:latin typeface="Microsoft Sans Serif" panose="020B0604020202020204" pitchFamily="34" charset="0"/>
                <a:ea typeface="Microsoft Sans Serif" panose="020B0604020202020204" pitchFamily="34" charset="0"/>
              </a:rPr>
              <a:t>]</a:t>
            </a:r>
          </a:p>
          <a:p>
            <a:endParaRPr lang="ru-RU" dirty="0"/>
          </a:p>
        </p:txBody>
      </p:sp>
      <p:sp>
        <p:nvSpPr>
          <p:cNvPr id="5" name="TextBox 4">
            <a:extLst>
              <a:ext uri="{FF2B5EF4-FFF2-40B4-BE49-F238E27FC236}">
                <a16:creationId xmlns:a16="http://schemas.microsoft.com/office/drawing/2014/main" id="{33DC0C7F-2651-4037-A382-8FF302837C6D}"/>
              </a:ext>
            </a:extLst>
          </p:cNvPr>
          <p:cNvSpPr txBox="1"/>
          <p:nvPr/>
        </p:nvSpPr>
        <p:spPr>
          <a:xfrm>
            <a:off x="119336" y="6475503"/>
            <a:ext cx="11953328" cy="369332"/>
          </a:xfrm>
          <a:prstGeom prst="rect">
            <a:avLst/>
          </a:prstGeom>
          <a:noFill/>
        </p:spPr>
        <p:txBody>
          <a:bodyPr wrap="square">
            <a:spAutoFit/>
          </a:bodyPr>
          <a:lstStyle/>
          <a:p>
            <a:pPr algn="ctr"/>
            <a:r>
              <a:rPr lang="en-US" sz="1800" b="0" i="0" u="none" strike="noStrike" baseline="0" dirty="0">
                <a:latin typeface="STIX-Regular"/>
              </a:rPr>
              <a:t>[“finite element” or computational] AND [“</a:t>
            </a:r>
            <a:r>
              <a:rPr lang="en-US" sz="1800" b="0" i="0" u="none" strike="noStrike" baseline="0" dirty="0" err="1">
                <a:latin typeface="STIX-Regular"/>
              </a:rPr>
              <a:t>facetjoint</a:t>
            </a:r>
            <a:r>
              <a:rPr lang="en-US" sz="1800" b="0" i="0" u="none" strike="noStrike" baseline="0" dirty="0">
                <a:latin typeface="STIX-Regular"/>
              </a:rPr>
              <a:t>” or zygapophysial]</a:t>
            </a:r>
            <a:endParaRPr lang="ru-RU" dirty="0"/>
          </a:p>
        </p:txBody>
      </p:sp>
      <p:pic>
        <p:nvPicPr>
          <p:cNvPr id="7" name="Рисунок 6">
            <a:extLst>
              <a:ext uri="{FF2B5EF4-FFF2-40B4-BE49-F238E27FC236}">
                <a16:creationId xmlns:a16="http://schemas.microsoft.com/office/drawing/2014/main" id="{D9E00D45-575E-4FB9-8F1C-A32858985A93}"/>
              </a:ext>
            </a:extLst>
          </p:cNvPr>
          <p:cNvPicPr>
            <a:picLocks noChangeAspect="1"/>
          </p:cNvPicPr>
          <p:nvPr/>
        </p:nvPicPr>
        <p:blipFill>
          <a:blip r:embed="rId5"/>
          <a:stretch>
            <a:fillRect/>
          </a:stretch>
        </p:blipFill>
        <p:spPr>
          <a:xfrm>
            <a:off x="983432" y="3891154"/>
            <a:ext cx="9583487" cy="2505425"/>
          </a:xfrm>
          <a:prstGeom prst="rect">
            <a:avLst/>
          </a:prstGeom>
        </p:spPr>
      </p:pic>
    </p:spTree>
    <p:extLst>
      <p:ext uri="{BB962C8B-B14F-4D97-AF65-F5344CB8AC3E}">
        <p14:creationId xmlns:p14="http://schemas.microsoft.com/office/powerpoint/2010/main" val="346779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dirty="0"/>
              <a:t>Методики моделирования фасеточных суставов</a:t>
            </a:r>
          </a:p>
        </p:txBody>
      </p:sp>
      <p:graphicFrame>
        <p:nvGraphicFramePr>
          <p:cNvPr id="7" name="Объект 6" descr="Поэтапный процесс с тремя задачами, расположенными одна под другой. Две направленные вниз стрелки указывают на переход от первой задачи ко второй и от второй к третьей. Замещающий текст описания задачи, представленного под каждой группой."/>
          <p:cNvGraphicFramePr>
            <a:graphicFrameLocks noGrp="1"/>
          </p:cNvGraphicFramePr>
          <p:nvPr>
            <p:ph sz="half" idx="2"/>
            <p:extLst>
              <p:ext uri="{D42A27DB-BD31-4B8C-83A1-F6EECF244321}">
                <p14:modId xmlns:p14="http://schemas.microsoft.com/office/powerpoint/2010/main" val="2440023833"/>
              </p:ext>
            </p:extLst>
          </p:nvPr>
        </p:nvGraphicFramePr>
        <p:xfrm>
          <a:off x="551384" y="1628801"/>
          <a:ext cx="10573816" cy="47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8B3D9B-A259-4060-A17F-49A946FBC64A}"/>
              </a:ext>
            </a:extLst>
          </p:cNvPr>
          <p:cNvSpPr>
            <a:spLocks noGrp="1"/>
          </p:cNvSpPr>
          <p:nvPr>
            <p:ph type="title"/>
          </p:nvPr>
        </p:nvSpPr>
        <p:spPr/>
        <p:txBody>
          <a:bodyPr/>
          <a:lstStyle/>
          <a:p>
            <a:r>
              <a:rPr lang="ru-RU" dirty="0"/>
              <a:t>Контактная модель фасеточных суставов</a:t>
            </a:r>
          </a:p>
        </p:txBody>
      </p:sp>
      <p:sp>
        <p:nvSpPr>
          <p:cNvPr id="4" name="TextBox 3">
            <a:extLst>
              <a:ext uri="{FF2B5EF4-FFF2-40B4-BE49-F238E27FC236}">
                <a16:creationId xmlns:a16="http://schemas.microsoft.com/office/drawing/2014/main" id="{988D9584-5431-4A1F-BF81-DB1328183AF6}"/>
              </a:ext>
            </a:extLst>
          </p:cNvPr>
          <p:cNvSpPr txBox="1"/>
          <p:nvPr/>
        </p:nvSpPr>
        <p:spPr>
          <a:xfrm>
            <a:off x="623392" y="1844824"/>
            <a:ext cx="11377264" cy="646331"/>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К</a:t>
            </a:r>
            <a:r>
              <a:rPr lang="fy-NL" sz="1800" dirty="0">
                <a:solidFill>
                  <a:srgbClr val="000000"/>
                </a:solidFill>
                <a:effectLst/>
                <a:latin typeface="Microsoft Sans Serif" panose="020B0604020202020204" pitchFamily="34" charset="0"/>
                <a:ea typeface="Microsoft Sans Serif" panose="020B0604020202020204" pitchFamily="34" charset="0"/>
              </a:rPr>
              <a:t>онтактная модель необходима для представления взаимодействия между противоположными поверхностями фасеток.</a:t>
            </a:r>
            <a:endParaRPr lang="ru-RU" dirty="0"/>
          </a:p>
        </p:txBody>
      </p:sp>
      <p:sp>
        <p:nvSpPr>
          <p:cNvPr id="6" name="TextBox 5">
            <a:extLst>
              <a:ext uri="{FF2B5EF4-FFF2-40B4-BE49-F238E27FC236}">
                <a16:creationId xmlns:a16="http://schemas.microsoft.com/office/drawing/2014/main" id="{B90B5D72-05CC-4308-AD1C-0AFFDADFE972}"/>
              </a:ext>
            </a:extLst>
          </p:cNvPr>
          <p:cNvSpPr txBox="1"/>
          <p:nvPr/>
        </p:nvSpPr>
        <p:spPr>
          <a:xfrm>
            <a:off x="623392" y="2636912"/>
            <a:ext cx="11568608" cy="1754326"/>
          </a:xfrm>
          <a:prstGeom prst="rect">
            <a:avLst/>
          </a:prstGeom>
          <a:noFill/>
        </p:spPr>
        <p:txBody>
          <a:bodyPr wrap="square">
            <a:spAutoFit/>
          </a:bodyPr>
          <a:lstStyle/>
          <a:p>
            <a:endParaRPr lang="ru-RU" sz="1800" dirty="0">
              <a:solidFill>
                <a:srgbClr val="000000"/>
              </a:solidFill>
              <a:effectLst/>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Когда хрящ не </a:t>
            </a:r>
            <a:r>
              <a:rPr lang="ru-RU" sz="1800" dirty="0">
                <a:solidFill>
                  <a:srgbClr val="000000"/>
                </a:solidFill>
                <a:effectLst/>
                <a:latin typeface="Microsoft Sans Serif" panose="020B0604020202020204" pitchFamily="34" charset="0"/>
                <a:ea typeface="Microsoft Sans Serif" panose="020B0604020202020204" pitchFamily="34" charset="0"/>
              </a:rPr>
              <a:t>включают </a:t>
            </a:r>
            <a:r>
              <a:rPr lang="fy-NL" sz="1800" dirty="0">
                <a:solidFill>
                  <a:srgbClr val="000000"/>
                </a:solidFill>
                <a:effectLst/>
                <a:latin typeface="Microsoft Sans Serif" panose="020B0604020202020204" pitchFamily="34" charset="0"/>
                <a:ea typeface="Microsoft Sans Serif" panose="020B0604020202020204" pitchFamily="34" charset="0"/>
              </a:rPr>
              <a:t>модель давления-перекрытия в формулировке мягкого контакта представляет как</a:t>
            </a:r>
            <a:r>
              <a:rPr lang="ru-RU" sz="1800" dirty="0">
                <a:solidFill>
                  <a:srgbClr val="000000"/>
                </a:solidFill>
                <a:effectLst/>
                <a:latin typeface="Microsoft Sans Serif" panose="020B0604020202020204" pitchFamily="34" charset="0"/>
                <a:ea typeface="Microsoft Sans Serif" panose="020B0604020202020204" pitchFamily="34" charset="0"/>
              </a:rPr>
              <a:t>:</a:t>
            </a: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поведение прямого контакта</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податливость хряща при сжатии</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включа</a:t>
            </a:r>
            <a:r>
              <a:rPr lang="ru-RU" sz="1800" dirty="0">
                <a:solidFill>
                  <a:srgbClr val="000000"/>
                </a:solidFill>
                <a:effectLst/>
                <a:latin typeface="Microsoft Sans Serif" panose="020B0604020202020204" pitchFamily="34" charset="0"/>
                <a:ea typeface="Microsoft Sans Serif" panose="020B0604020202020204" pitchFamily="34" charset="0"/>
              </a:rPr>
              <a:t>ют</a:t>
            </a:r>
            <a:r>
              <a:rPr lang="fy-NL" sz="1800" dirty="0">
                <a:solidFill>
                  <a:srgbClr val="000000"/>
                </a:solidFill>
                <a:effectLst/>
                <a:latin typeface="Microsoft Sans Serif" panose="020B0604020202020204" pitchFamily="34" charset="0"/>
                <a:ea typeface="Microsoft Sans Serif" panose="020B0604020202020204" pitchFamily="34" charset="0"/>
              </a:rPr>
              <a:t> информацию о начальной суставной щели</a:t>
            </a:r>
            <a:endParaRPr lang="ru-RU" sz="1800" dirty="0">
              <a:solidFill>
                <a:srgbClr val="000000"/>
              </a:solidFill>
              <a:effectLst/>
              <a:latin typeface="Microsoft Sans Serif" panose="020B0604020202020204" pitchFamily="34" charset="0"/>
              <a:ea typeface="Microsoft Sans Serif" panose="020B0604020202020204" pitchFamily="34" charset="0"/>
            </a:endParaRPr>
          </a:p>
        </p:txBody>
      </p:sp>
    </p:spTree>
    <p:extLst>
      <p:ext uri="{BB962C8B-B14F-4D97-AF65-F5344CB8AC3E}">
        <p14:creationId xmlns:p14="http://schemas.microsoft.com/office/powerpoint/2010/main" val="137967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C3EAD5-B2F7-46EF-B14F-5BEC0406865F}"/>
              </a:ext>
            </a:extLst>
          </p:cNvPr>
          <p:cNvSpPr>
            <a:spLocks noGrp="1"/>
          </p:cNvSpPr>
          <p:nvPr>
            <p:ph type="title"/>
          </p:nvPr>
        </p:nvSpPr>
        <p:spPr/>
        <p:txBody>
          <a:bodyPr/>
          <a:lstStyle/>
          <a:p>
            <a:r>
              <a:rPr lang="ru-RU" dirty="0"/>
              <a:t>Модель хрящевого материала</a:t>
            </a:r>
          </a:p>
        </p:txBody>
      </p:sp>
      <p:sp>
        <p:nvSpPr>
          <p:cNvPr id="4" name="TextBox 3">
            <a:extLst>
              <a:ext uri="{FF2B5EF4-FFF2-40B4-BE49-F238E27FC236}">
                <a16:creationId xmlns:a16="http://schemas.microsoft.com/office/drawing/2014/main" id="{F84C352D-C179-4E95-9588-A26712C9867B}"/>
              </a:ext>
            </a:extLst>
          </p:cNvPr>
          <p:cNvSpPr txBox="1"/>
          <p:nvPr/>
        </p:nvSpPr>
        <p:spPr>
          <a:xfrm>
            <a:off x="407368" y="2136339"/>
            <a:ext cx="11521280" cy="4801314"/>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Модели </a:t>
            </a:r>
            <a:r>
              <a:rPr lang="fy-NL" sz="1800" dirty="0">
                <a:solidFill>
                  <a:srgbClr val="000000"/>
                </a:solidFill>
                <a:effectLst/>
                <a:latin typeface="Microsoft Sans Serif" panose="020B0604020202020204" pitchFamily="34" charset="0"/>
                <a:ea typeface="Microsoft Sans Serif" panose="020B0604020202020204" pitchFamily="34" charset="0"/>
              </a:rPr>
              <a:t>включающи</a:t>
            </a:r>
            <a:r>
              <a:rPr lang="ru-RU" sz="1800" dirty="0">
                <a:solidFill>
                  <a:srgbClr val="000000"/>
                </a:solidFill>
                <a:effectLst/>
                <a:latin typeface="Microsoft Sans Serif" panose="020B0604020202020204" pitchFamily="34" charset="0"/>
                <a:ea typeface="Microsoft Sans Serif" panose="020B0604020202020204" pitchFamily="34" charset="0"/>
              </a:rPr>
              <a:t>е</a:t>
            </a:r>
            <a:r>
              <a:rPr lang="fy-NL" sz="1800" dirty="0">
                <a:solidFill>
                  <a:srgbClr val="000000"/>
                </a:solidFill>
                <a:effectLst/>
                <a:latin typeface="Microsoft Sans Serif" panose="020B0604020202020204" pitchFamily="34" charset="0"/>
                <a:ea typeface="Microsoft Sans Serif" panose="020B0604020202020204" pitchFamily="34" charset="0"/>
              </a:rPr>
              <a:t> трехмерный деформируемый хрящевой слой,</a:t>
            </a:r>
            <a:r>
              <a:rPr lang="ru-RU" sz="1800" dirty="0">
                <a:solidFill>
                  <a:srgbClr val="000000"/>
                </a:solidFill>
                <a:effectLst/>
                <a:latin typeface="Microsoft Sans Serif" panose="020B0604020202020204" pitchFamily="34" charset="0"/>
                <a:ea typeface="Microsoft Sans Serif" panose="020B0604020202020204" pitchFamily="34" charset="0"/>
              </a:rPr>
              <a:t> рассматривают хрящ как:</a:t>
            </a:r>
          </a:p>
          <a:p>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чисто эластичный материал</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742950" lvl="1" indent="-285750">
              <a:buFont typeface="Arial" panose="020B0604020202020204" pitchFamily="34" charset="0"/>
              <a:buChar char="•"/>
            </a:pPr>
            <a:r>
              <a:rPr lang="fy-NL" dirty="0">
                <a:solidFill>
                  <a:srgbClr val="000000"/>
                </a:solidFill>
                <a:effectLst/>
                <a:latin typeface="Microsoft Sans Serif" panose="020B0604020202020204" pitchFamily="34" charset="0"/>
                <a:ea typeface="Microsoft Sans Serif" panose="020B0604020202020204" pitchFamily="34" charset="0"/>
              </a:rPr>
              <a:t>линейный закон упругости материала</a:t>
            </a:r>
            <a:r>
              <a:rPr lang="ru-RU" dirty="0">
                <a:solidFill>
                  <a:srgbClr val="000000"/>
                </a:solidFill>
                <a:effectLst/>
                <a:latin typeface="Microsoft Sans Serif" panose="020B0604020202020204" pitchFamily="34" charset="0"/>
                <a:ea typeface="Microsoft Sans Serif" panose="020B0604020202020204" pitchFamily="34" charset="0"/>
              </a:rPr>
              <a:t>:</a:t>
            </a:r>
          </a:p>
          <a:p>
            <a:pPr marL="1200150" lvl="2" indent="-285750">
              <a:buFont typeface="Arial" panose="020B0604020202020204" pitchFamily="34" charset="0"/>
              <a:buChar char="•"/>
            </a:pPr>
            <a:r>
              <a:rPr lang="fy-NL" dirty="0">
                <a:solidFill>
                  <a:srgbClr val="000000"/>
                </a:solidFill>
                <a:effectLst/>
                <a:latin typeface="Microsoft Sans Serif" panose="020B0604020202020204" pitchFamily="34" charset="0"/>
                <a:ea typeface="Microsoft Sans Serif" panose="020B0604020202020204" pitchFamily="34" charset="0"/>
              </a:rPr>
              <a:t>с большим изменением модуля Юнга (медиана 10,4 МПа, диапазон 10 кПа-3,5 ГПа) </a:t>
            </a:r>
            <a:endParaRPr lang="ru-RU" dirty="0">
              <a:solidFill>
                <a:srgbClr val="000000"/>
              </a:solidFill>
              <a:latin typeface="Microsoft Sans Serif" panose="020B0604020202020204" pitchFamily="34" charset="0"/>
              <a:ea typeface="Microsoft Sans Serif" panose="020B0604020202020204" pitchFamily="34" charset="0"/>
            </a:endParaRPr>
          </a:p>
          <a:p>
            <a:pPr marL="1200150" lvl="2" indent="-285750">
              <a:buFont typeface="Arial" panose="020B0604020202020204" pitchFamily="34" charset="0"/>
              <a:buChar char="•"/>
            </a:pPr>
            <a:r>
              <a:rPr lang="fy-NL" dirty="0">
                <a:solidFill>
                  <a:srgbClr val="000000"/>
                </a:solidFill>
                <a:effectLst/>
                <a:latin typeface="Microsoft Sans Serif" panose="020B0604020202020204" pitchFamily="34" charset="0"/>
                <a:ea typeface="Microsoft Sans Serif" panose="020B0604020202020204" pitchFamily="34" charset="0"/>
              </a:rPr>
              <a:t>коэффициент Пуассона (медиана 0,4, диапазон 0,25-0,45</a:t>
            </a:r>
            <a:r>
              <a:rPr lang="ru-RU" dirty="0">
                <a:solidFill>
                  <a:srgbClr val="000000"/>
                </a:solidFill>
                <a:effectLst/>
                <a:latin typeface="Microsoft Sans Serif" panose="020B0604020202020204" pitchFamily="34" charset="0"/>
                <a:ea typeface="Microsoft Sans Serif" panose="020B0604020202020204" pitchFamily="34" charset="0"/>
              </a:rPr>
              <a:t>)</a:t>
            </a:r>
          </a:p>
          <a:p>
            <a:pPr marL="1200150" lvl="2" indent="-285750">
              <a:buFont typeface="Arial" panose="020B0604020202020204" pitchFamily="34" charset="0"/>
              <a:buChar char="•"/>
            </a:pPr>
            <a:endParaRPr lang="ru-RU" dirty="0">
              <a:solidFill>
                <a:srgbClr val="000000"/>
              </a:solidFill>
              <a:effectLst/>
              <a:latin typeface="Microsoft Sans Serif" panose="020B0604020202020204" pitchFamily="34" charset="0"/>
              <a:ea typeface="Microsoft Sans Serif" panose="020B0604020202020204" pitchFamily="34" charset="0"/>
            </a:endParaRPr>
          </a:p>
          <a:p>
            <a:pPr marL="742950" lvl="1"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закон гиперупругости материала</a:t>
            </a:r>
            <a:r>
              <a:rPr lang="ru-RU" sz="1800" dirty="0">
                <a:solidFill>
                  <a:srgbClr val="000000"/>
                </a:solidFill>
                <a:latin typeface="Microsoft Sans Serif" panose="020B0604020202020204" pitchFamily="34" charset="0"/>
                <a:ea typeface="Microsoft Sans Serif" panose="020B0604020202020204" pitchFamily="34" charset="0"/>
              </a:rPr>
              <a:t>:</a:t>
            </a:r>
          </a:p>
          <a:p>
            <a:pPr marL="1200150" lvl="2"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модель Нео-Гука</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1200150" lvl="2"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модель Муни-Ривлина первого или второго порядка</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1200150" lvl="2" indent="-285750">
              <a:buFont typeface="Arial" panose="020B0604020202020204" pitchFamily="34" charset="0"/>
              <a:buChar char="•"/>
            </a:pP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742950" lvl="1"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материальный закон, асимметричный при растяжении и сжатии, представляющий различное поведение хряща в этих конфигурациях</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742950" lvl="1" indent="-285750">
              <a:buFont typeface="Arial" panose="020B0604020202020204" pitchFamily="34" charset="0"/>
              <a:buChar char="•"/>
            </a:pPr>
            <a:endParaRPr lang="ru-RU" dirty="0">
              <a:solidFill>
                <a:srgbClr val="000000"/>
              </a:solidFill>
              <a:latin typeface="Microsoft Sans Serif" panose="020B0604020202020204" pitchFamily="34" charset="0"/>
              <a:ea typeface="Microsoft Sans Serif" panose="020B0604020202020204" pitchFamily="34" charset="0"/>
            </a:endParaRPr>
          </a:p>
          <a:p>
            <a:pPr marL="742950" lvl="1" indent="-285750">
              <a:buFont typeface="Arial" panose="020B0604020202020204" pitchFamily="34" charset="0"/>
              <a:buChar char="•"/>
            </a:pP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пороэластичная модель</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p:txBody>
      </p:sp>
    </p:spTree>
    <p:extLst>
      <p:ext uri="{BB962C8B-B14F-4D97-AF65-F5344CB8AC3E}">
        <p14:creationId xmlns:p14="http://schemas.microsoft.com/office/powerpoint/2010/main" val="415207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724580-E49D-486D-9212-B3E34CDE531A}"/>
              </a:ext>
            </a:extLst>
          </p:cNvPr>
          <p:cNvSpPr>
            <a:spLocks noGrp="1"/>
          </p:cNvSpPr>
          <p:nvPr>
            <p:ph type="title"/>
          </p:nvPr>
        </p:nvSpPr>
        <p:spPr>
          <a:xfrm>
            <a:off x="1066800" y="1828800"/>
            <a:ext cx="7772400" cy="1384176"/>
          </a:xfrm>
        </p:spPr>
        <p:txBody>
          <a:bodyPr/>
          <a:lstStyle/>
          <a:p>
            <a:r>
              <a:rPr lang="en-US" dirty="0"/>
              <a:t>Rohlmann</a:t>
            </a:r>
            <a:endParaRPr lang="ru-RU" dirty="0"/>
          </a:p>
        </p:txBody>
      </p:sp>
      <p:sp>
        <p:nvSpPr>
          <p:cNvPr id="3" name="Текст 2">
            <a:extLst>
              <a:ext uri="{FF2B5EF4-FFF2-40B4-BE49-F238E27FC236}">
                <a16:creationId xmlns:a16="http://schemas.microsoft.com/office/drawing/2014/main" id="{C96DAE71-DC8D-4375-A741-EBC60348AF73}"/>
              </a:ext>
            </a:extLst>
          </p:cNvPr>
          <p:cNvSpPr>
            <a:spLocks noGrp="1"/>
          </p:cNvSpPr>
          <p:nvPr>
            <p:ph type="body" idx="1"/>
          </p:nvPr>
        </p:nvSpPr>
        <p:spPr>
          <a:xfrm>
            <a:off x="1070858" y="3827303"/>
            <a:ext cx="10569758" cy="685800"/>
          </a:xfrm>
        </p:spPr>
        <p:txBody>
          <a:bodyPr/>
          <a:lstStyle/>
          <a:p>
            <a:r>
              <a:rPr lang="ru-RU" dirty="0"/>
              <a:t>Анализ влияния дегенерации диска на механическое </a:t>
            </a:r>
          </a:p>
          <a:p>
            <a:r>
              <a:rPr lang="ru-RU" dirty="0"/>
              <a:t>поведение поясничного двигательного сегмента с использованием </a:t>
            </a:r>
          </a:p>
          <a:p>
            <a:r>
              <a:rPr lang="ru-RU" dirty="0"/>
              <a:t>метода конечных элементов</a:t>
            </a:r>
          </a:p>
          <a:p>
            <a:endParaRPr lang="ru-RU" dirty="0"/>
          </a:p>
        </p:txBody>
      </p:sp>
    </p:spTree>
    <p:extLst>
      <p:ext uri="{BB962C8B-B14F-4D97-AF65-F5344CB8AC3E}">
        <p14:creationId xmlns:p14="http://schemas.microsoft.com/office/powerpoint/2010/main" val="101440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E208FAFC-05ED-4BA5-AA6A-AB04EE1DEF02}"/>
              </a:ext>
            </a:extLst>
          </p:cNvPr>
          <p:cNvSpPr/>
          <p:nvPr/>
        </p:nvSpPr>
        <p:spPr>
          <a:xfrm>
            <a:off x="0" y="1484784"/>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BCCE5864-8670-4141-9038-44DEEF683F3F}"/>
              </a:ext>
            </a:extLst>
          </p:cNvPr>
          <p:cNvSpPr>
            <a:spLocks noGrp="1"/>
          </p:cNvSpPr>
          <p:nvPr>
            <p:ph type="title"/>
          </p:nvPr>
        </p:nvSpPr>
        <p:spPr/>
        <p:txBody>
          <a:bodyPr/>
          <a:lstStyle/>
          <a:p>
            <a:r>
              <a:rPr lang="ru-RU" dirty="0"/>
              <a:t>Публикация</a:t>
            </a:r>
          </a:p>
        </p:txBody>
      </p:sp>
      <p:pic>
        <p:nvPicPr>
          <p:cNvPr id="4" name="Рисунок 3">
            <a:extLst>
              <a:ext uri="{FF2B5EF4-FFF2-40B4-BE49-F238E27FC236}">
                <a16:creationId xmlns:a16="http://schemas.microsoft.com/office/drawing/2014/main" id="{43FCC8C7-EF4C-44A0-9C89-6BAA2B4BDAFF}"/>
              </a:ext>
            </a:extLst>
          </p:cNvPr>
          <p:cNvPicPr>
            <a:picLocks noChangeAspect="1"/>
          </p:cNvPicPr>
          <p:nvPr/>
        </p:nvPicPr>
        <p:blipFill>
          <a:blip r:embed="rId2"/>
          <a:stretch>
            <a:fillRect/>
          </a:stretch>
        </p:blipFill>
        <p:spPr>
          <a:xfrm>
            <a:off x="516346" y="1700809"/>
            <a:ext cx="10578444" cy="5057972"/>
          </a:xfrm>
          <a:prstGeom prst="rect">
            <a:avLst/>
          </a:prstGeom>
        </p:spPr>
      </p:pic>
    </p:spTree>
    <p:extLst>
      <p:ext uri="{BB962C8B-B14F-4D97-AF65-F5344CB8AC3E}">
        <p14:creationId xmlns:p14="http://schemas.microsoft.com/office/powerpoint/2010/main" val="60975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A7117-6BD7-467A-BF0E-B0290EE56ECA}"/>
              </a:ext>
            </a:extLst>
          </p:cNvPr>
          <p:cNvSpPr>
            <a:spLocks noGrp="1"/>
          </p:cNvSpPr>
          <p:nvPr>
            <p:ph type="title"/>
          </p:nvPr>
        </p:nvSpPr>
        <p:spPr/>
        <p:txBody>
          <a:bodyPr/>
          <a:lstStyle/>
          <a:p>
            <a:r>
              <a:rPr lang="ru-RU" dirty="0"/>
              <a:t>Проблематика</a:t>
            </a:r>
          </a:p>
        </p:txBody>
      </p:sp>
      <p:sp>
        <p:nvSpPr>
          <p:cNvPr id="4" name="TextBox 3">
            <a:extLst>
              <a:ext uri="{FF2B5EF4-FFF2-40B4-BE49-F238E27FC236}">
                <a16:creationId xmlns:a16="http://schemas.microsoft.com/office/drawing/2014/main" id="{17FB4A76-7F6C-424B-9719-F76CB9930D29}"/>
              </a:ext>
            </a:extLst>
          </p:cNvPr>
          <p:cNvSpPr txBox="1"/>
          <p:nvPr/>
        </p:nvSpPr>
        <p:spPr>
          <a:xfrm>
            <a:off x="695400" y="1772816"/>
            <a:ext cx="11233248" cy="646331"/>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У большинства людей в возрасте 30 лет и старше обнаруживаются дегенеративные изменения в межпозвонковых дисках</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2" action="ppaction://hlinksldjump"/>
              </a:rPr>
              <a:t>45</a:t>
            </a:r>
            <a:r>
              <a:rPr lang="en-US" sz="1800" dirty="0">
                <a:solidFill>
                  <a:srgbClr val="000000"/>
                </a:solidFill>
                <a:effectLst/>
                <a:latin typeface="Microsoft Sans Serif" panose="020B0604020202020204" pitchFamily="34" charset="0"/>
                <a:ea typeface="Microsoft Sans Serif" panose="020B0604020202020204" pitchFamily="34" charset="0"/>
              </a:rPr>
              <a:t>]</a:t>
            </a:r>
            <a:endParaRPr lang="ru-RU" dirty="0"/>
          </a:p>
        </p:txBody>
      </p:sp>
      <p:sp>
        <p:nvSpPr>
          <p:cNvPr id="10" name="TextBox 9">
            <a:extLst>
              <a:ext uri="{FF2B5EF4-FFF2-40B4-BE49-F238E27FC236}">
                <a16:creationId xmlns:a16="http://schemas.microsoft.com/office/drawing/2014/main" id="{535C22A5-F667-47FB-AB3A-0C368E90930C}"/>
              </a:ext>
            </a:extLst>
          </p:cNvPr>
          <p:cNvSpPr txBox="1"/>
          <p:nvPr/>
        </p:nvSpPr>
        <p:spPr>
          <a:xfrm>
            <a:off x="695400" y="2492896"/>
            <a:ext cx="10801200" cy="2308324"/>
          </a:xfrm>
          <a:prstGeom prst="rect">
            <a:avLst/>
          </a:prstGeom>
          <a:noFill/>
        </p:spPr>
        <p:txBody>
          <a:bodyPr wrap="square">
            <a:spAutoFit/>
          </a:bodyPr>
          <a:lstStyle/>
          <a:p>
            <a:r>
              <a:rPr lang="ru-RU" dirty="0"/>
              <a:t>Эти изменения влияют на</a:t>
            </a:r>
            <a:r>
              <a:rPr lang="en-US" dirty="0"/>
              <a:t>:</a:t>
            </a:r>
          </a:p>
          <a:p>
            <a:pPr marL="285750" indent="-285750">
              <a:buFont typeface="Arial" panose="020B0604020202020204" pitchFamily="34" charset="0"/>
              <a:buChar char="•"/>
            </a:pPr>
            <a:r>
              <a:rPr lang="ru-RU" dirty="0"/>
              <a:t>свойства материала тканей диска </a:t>
            </a:r>
            <a:endParaRPr lang="en-US" dirty="0"/>
          </a:p>
          <a:p>
            <a:pPr marL="285750" indent="-285750">
              <a:buFont typeface="Arial" panose="020B0604020202020204" pitchFamily="34" charset="0"/>
              <a:buChar char="•"/>
            </a:pPr>
            <a:r>
              <a:rPr lang="ru-RU" dirty="0"/>
              <a:t>их индивидуальное поведение</a:t>
            </a:r>
            <a:endParaRPr lang="en-US" dirty="0"/>
          </a:p>
          <a:p>
            <a:pPr marL="285750" indent="-285750">
              <a:buFont typeface="Arial" panose="020B0604020202020204" pitchFamily="34" charset="0"/>
              <a:buChar char="•"/>
            </a:pPr>
            <a:r>
              <a:rPr lang="ru-RU" dirty="0"/>
              <a:t>общую функцию диска</a:t>
            </a:r>
            <a:endParaRPr lang="en-US" dirty="0"/>
          </a:p>
          <a:p>
            <a:endParaRPr lang="en-US" dirty="0"/>
          </a:p>
          <a:p>
            <a:r>
              <a:rPr lang="ru-RU" dirty="0"/>
              <a:t>Дегенерация – это повреждение ткани или замена здоровой ткани неполноценной. </a:t>
            </a:r>
            <a:endParaRPr lang="en-US" dirty="0"/>
          </a:p>
          <a:p>
            <a:r>
              <a:rPr lang="ru-RU" dirty="0"/>
              <a:t>Дегенерированные диски имеют уменьшенную высоту из-за сниженной гидратационной способности и более фиброзного вида студенистого ядра </a:t>
            </a:r>
            <a:r>
              <a:rPr lang="en-US" dirty="0"/>
              <a:t>[</a:t>
            </a:r>
            <a:r>
              <a:rPr lang="en-US" dirty="0">
                <a:hlinkClick r:id="rId2" action="ppaction://hlinksldjump"/>
              </a:rPr>
              <a:t>46</a:t>
            </a:r>
            <a:r>
              <a:rPr lang="en-US" dirty="0"/>
              <a:t>].</a:t>
            </a:r>
            <a:endParaRPr lang="ru-RU" dirty="0"/>
          </a:p>
        </p:txBody>
      </p:sp>
    </p:spTree>
    <p:extLst>
      <p:ext uri="{BB962C8B-B14F-4D97-AF65-F5344CB8AC3E}">
        <p14:creationId xmlns:p14="http://schemas.microsoft.com/office/powerpoint/2010/main" val="26644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6A042DE4-F0F5-4A91-9EC5-19E01424BDA6}"/>
              </a:ext>
            </a:extLst>
          </p:cNvPr>
          <p:cNvSpPr/>
          <p:nvPr/>
        </p:nvSpPr>
        <p:spPr>
          <a:xfrm>
            <a:off x="0" y="1484784"/>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737AA6B-21C1-477A-BE97-E818A232FBC9}"/>
              </a:ext>
            </a:extLst>
          </p:cNvPr>
          <p:cNvSpPr>
            <a:spLocks noGrp="1"/>
          </p:cNvSpPr>
          <p:nvPr>
            <p:ph type="title"/>
          </p:nvPr>
        </p:nvSpPr>
        <p:spPr/>
        <p:txBody>
          <a:bodyPr/>
          <a:lstStyle/>
          <a:p>
            <a:r>
              <a:rPr lang="ru-RU" dirty="0"/>
              <a:t>Нелинейная модель конечных элементов</a:t>
            </a:r>
          </a:p>
        </p:txBody>
      </p:sp>
      <p:pic>
        <p:nvPicPr>
          <p:cNvPr id="4" name="Рисунок 3">
            <a:extLst>
              <a:ext uri="{FF2B5EF4-FFF2-40B4-BE49-F238E27FC236}">
                <a16:creationId xmlns:a16="http://schemas.microsoft.com/office/drawing/2014/main" id="{88665B7B-C3B9-4836-8C60-A3F3C94DCD44}"/>
              </a:ext>
            </a:extLst>
          </p:cNvPr>
          <p:cNvPicPr>
            <a:picLocks noChangeAspect="1"/>
          </p:cNvPicPr>
          <p:nvPr/>
        </p:nvPicPr>
        <p:blipFill>
          <a:blip r:embed="rId2"/>
          <a:stretch>
            <a:fillRect/>
          </a:stretch>
        </p:blipFill>
        <p:spPr>
          <a:xfrm>
            <a:off x="812722" y="1688730"/>
            <a:ext cx="10344472" cy="5194823"/>
          </a:xfrm>
          <a:prstGeom prst="rect">
            <a:avLst/>
          </a:prstGeom>
        </p:spPr>
      </p:pic>
    </p:spTree>
    <p:extLst>
      <p:ext uri="{BB962C8B-B14F-4D97-AF65-F5344CB8AC3E}">
        <p14:creationId xmlns:p14="http://schemas.microsoft.com/office/powerpoint/2010/main" val="98128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dirty="0"/>
              <a:t>Статистика</a:t>
            </a:r>
          </a:p>
        </p:txBody>
      </p:sp>
      <p:pic>
        <p:nvPicPr>
          <p:cNvPr id="9" name="Рисунок 8">
            <a:extLst>
              <a:ext uri="{FF2B5EF4-FFF2-40B4-BE49-F238E27FC236}">
                <a16:creationId xmlns:a16="http://schemas.microsoft.com/office/drawing/2014/main" id="{FBC7E218-0522-473F-B1E8-B38327F1F0BB}"/>
              </a:ext>
            </a:extLst>
          </p:cNvPr>
          <p:cNvPicPr>
            <a:picLocks noChangeAspect="1"/>
          </p:cNvPicPr>
          <p:nvPr/>
        </p:nvPicPr>
        <p:blipFill>
          <a:blip r:embed="rId3"/>
          <a:stretch>
            <a:fillRect/>
          </a:stretch>
        </p:blipFill>
        <p:spPr>
          <a:xfrm>
            <a:off x="1085051" y="1700808"/>
            <a:ext cx="9696400" cy="4923366"/>
          </a:xfrm>
          <a:prstGeom prst="rect">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3EDE14-24CC-4331-9B36-FB4DA19A8BDF}"/>
              </a:ext>
            </a:extLst>
          </p:cNvPr>
          <p:cNvSpPr>
            <a:spLocks noGrp="1"/>
          </p:cNvSpPr>
          <p:nvPr>
            <p:ph type="title"/>
          </p:nvPr>
        </p:nvSpPr>
        <p:spPr/>
        <p:txBody>
          <a:bodyPr/>
          <a:lstStyle/>
          <a:p>
            <a:r>
              <a:rPr lang="ru-RU" dirty="0"/>
              <a:t>Особенности модели</a:t>
            </a:r>
          </a:p>
        </p:txBody>
      </p:sp>
      <p:sp>
        <p:nvSpPr>
          <p:cNvPr id="4" name="TextBox 3">
            <a:extLst>
              <a:ext uri="{FF2B5EF4-FFF2-40B4-BE49-F238E27FC236}">
                <a16:creationId xmlns:a16="http://schemas.microsoft.com/office/drawing/2014/main" id="{928BF5A8-0D7D-4CB5-B9C5-D01A4514D8EA}"/>
              </a:ext>
            </a:extLst>
          </p:cNvPr>
          <p:cNvSpPr txBox="1"/>
          <p:nvPr/>
        </p:nvSpPr>
        <p:spPr>
          <a:xfrm>
            <a:off x="695400" y="1772816"/>
            <a:ext cx="6097772" cy="369332"/>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Геометрия позвонков была взята из модели</a:t>
            </a:r>
            <a:endParaRPr lang="ru-RU" dirty="0"/>
          </a:p>
        </p:txBody>
      </p:sp>
      <p:sp>
        <p:nvSpPr>
          <p:cNvPr id="6" name="TextBox 5">
            <a:extLst>
              <a:ext uri="{FF2B5EF4-FFF2-40B4-BE49-F238E27FC236}">
                <a16:creationId xmlns:a16="http://schemas.microsoft.com/office/drawing/2014/main" id="{BB7322D7-4F21-4D83-8D78-7BD562FF2862}"/>
              </a:ext>
            </a:extLst>
          </p:cNvPr>
          <p:cNvSpPr txBox="1"/>
          <p:nvPr/>
        </p:nvSpPr>
        <p:spPr>
          <a:xfrm>
            <a:off x="695400" y="2276872"/>
            <a:ext cx="11233248" cy="923330"/>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Площадь поперечного сечения прилегающих концевых пластинок позвонков увеличена из-за наличия позвоночных остеофитов. В дегенерированных мягких тканях наблюдается снижение давления набухания и увеличение деформации матрикса.</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2" action="ppaction://hlinksldjump"/>
              </a:rPr>
              <a:t>47</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fy-NL" sz="1800" dirty="0">
                <a:solidFill>
                  <a:srgbClr val="000000"/>
                </a:solidFill>
                <a:effectLst/>
                <a:latin typeface="Microsoft Sans Serif" panose="020B0604020202020204" pitchFamily="34" charset="0"/>
                <a:ea typeface="Microsoft Sans Serif" panose="020B0604020202020204" pitchFamily="34" charset="0"/>
              </a:rPr>
              <a:t> </a:t>
            </a:r>
            <a:endParaRPr lang="ru-RU" dirty="0"/>
          </a:p>
        </p:txBody>
      </p:sp>
      <p:sp>
        <p:nvSpPr>
          <p:cNvPr id="8" name="TextBox 7">
            <a:extLst>
              <a:ext uri="{FF2B5EF4-FFF2-40B4-BE49-F238E27FC236}">
                <a16:creationId xmlns:a16="http://schemas.microsoft.com/office/drawing/2014/main" id="{ED7F5062-2032-4EC4-9889-9C01B0F384C2}"/>
              </a:ext>
            </a:extLst>
          </p:cNvPr>
          <p:cNvSpPr txBox="1"/>
          <p:nvPr/>
        </p:nvSpPr>
        <p:spPr>
          <a:xfrm>
            <a:off x="663597" y="3229270"/>
            <a:ext cx="11233247" cy="923330"/>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Содержание воды в дегенерированных дисках снижается, количество волокон в студенистом ядре и жесткость уменьшенного по высоте кольца увеличиваются, что приводит к более низкому внутридисковому давлению в дегенерированных дисках, чем в здоровых. [</a:t>
            </a:r>
            <a:r>
              <a:rPr lang="fy-NL" sz="1800" dirty="0">
                <a:solidFill>
                  <a:srgbClr val="000000"/>
                </a:solidFill>
                <a:effectLst/>
                <a:ea typeface="Microsoft Sans Serif" panose="020B0604020202020204" pitchFamily="34" charset="0"/>
                <a:hlinkClick r:id="rId2" action="ppaction://hlinksldjump"/>
              </a:rPr>
              <a:t>48</a:t>
            </a:r>
            <a:r>
              <a:rPr lang="fy-NL" sz="1800" dirty="0">
                <a:solidFill>
                  <a:srgbClr val="000000"/>
                </a:solidFill>
                <a:effectLst/>
                <a:ea typeface="Microsoft Sans Serif" panose="020B0604020202020204" pitchFamily="34" charset="0"/>
              </a:rPr>
              <a:t>]</a:t>
            </a:r>
            <a:endParaRPr lang="ru-RU" dirty="0"/>
          </a:p>
        </p:txBody>
      </p:sp>
      <p:sp>
        <p:nvSpPr>
          <p:cNvPr id="12" name="TextBox 11">
            <a:extLst>
              <a:ext uri="{FF2B5EF4-FFF2-40B4-BE49-F238E27FC236}">
                <a16:creationId xmlns:a16="http://schemas.microsoft.com/office/drawing/2014/main" id="{27F888E8-96CB-4EC2-B819-678F3D2310F2}"/>
              </a:ext>
            </a:extLst>
          </p:cNvPr>
          <p:cNvSpPr txBox="1"/>
          <p:nvPr/>
        </p:nvSpPr>
        <p:spPr>
          <a:xfrm>
            <a:off x="695400" y="4262339"/>
            <a:ext cx="11089232" cy="646331"/>
          </a:xfrm>
          <a:prstGeom prst="rect">
            <a:avLst/>
          </a:prstGeom>
          <a:noFill/>
        </p:spPr>
        <p:txBody>
          <a:bodyPr wrap="square">
            <a:spAutoFit/>
          </a:bodyPr>
          <a:lstStyle/>
          <a:p>
            <a:r>
              <a:rPr lang="ru-RU" dirty="0"/>
              <a:t>В то время как здоровое студенистое ядро демонстрирует гидростатическое давление, распределение давления в дегенерированном диске неравномерно и зависит от направления</a:t>
            </a:r>
            <a:r>
              <a:rPr lang="en-US" dirty="0"/>
              <a:t> [</a:t>
            </a:r>
            <a:r>
              <a:rPr lang="en-US" dirty="0">
                <a:hlinkClick r:id="rId2" action="ppaction://hlinksldjump"/>
              </a:rPr>
              <a:t>49</a:t>
            </a:r>
            <a:r>
              <a:rPr lang="en-US" dirty="0"/>
              <a:t>]</a:t>
            </a:r>
            <a:endParaRPr lang="ru-RU" dirty="0"/>
          </a:p>
        </p:txBody>
      </p:sp>
      <p:sp>
        <p:nvSpPr>
          <p:cNvPr id="16" name="TextBox 15">
            <a:extLst>
              <a:ext uri="{FF2B5EF4-FFF2-40B4-BE49-F238E27FC236}">
                <a16:creationId xmlns:a16="http://schemas.microsoft.com/office/drawing/2014/main" id="{0A18E55D-AA30-4470-842E-19B77A9E9C51}"/>
              </a:ext>
            </a:extLst>
          </p:cNvPr>
          <p:cNvSpPr txBox="1"/>
          <p:nvPr/>
        </p:nvSpPr>
        <p:spPr>
          <a:xfrm>
            <a:off x="667228" y="4911192"/>
            <a:ext cx="11229616" cy="369332"/>
          </a:xfrm>
          <a:prstGeom prst="rect">
            <a:avLst/>
          </a:prstGeom>
          <a:noFill/>
        </p:spPr>
        <p:txBody>
          <a:bodyPr wrap="square">
            <a:spAutoFit/>
          </a:bodyPr>
          <a:lstStyle/>
          <a:p>
            <a:r>
              <a:rPr lang="ru-RU" dirty="0"/>
              <a:t>С усилением дегенерации граница между ядром и кольцом становится размытой</a:t>
            </a:r>
            <a:r>
              <a:rPr lang="fy-NL" sz="1800" dirty="0">
                <a:solidFill>
                  <a:srgbClr val="000000"/>
                </a:solidFill>
                <a:effectLst/>
                <a:ea typeface="Microsoft Sans Serif" panose="020B0604020202020204" pitchFamily="34" charset="0"/>
              </a:rPr>
              <a:t>. [</a:t>
            </a:r>
            <a:r>
              <a:rPr lang="fy-NL" sz="1800" dirty="0">
                <a:solidFill>
                  <a:srgbClr val="000000"/>
                </a:solidFill>
                <a:effectLst/>
                <a:ea typeface="Microsoft Sans Serif" panose="020B0604020202020204" pitchFamily="34" charset="0"/>
                <a:hlinkClick r:id="rId2" action="ppaction://hlinksldjump"/>
              </a:rPr>
              <a:t>48</a:t>
            </a:r>
            <a:r>
              <a:rPr lang="fy-NL" sz="1800" dirty="0">
                <a:solidFill>
                  <a:srgbClr val="000000"/>
                </a:solidFill>
                <a:effectLst/>
                <a:ea typeface="Microsoft Sans Serif" panose="020B0604020202020204" pitchFamily="34" charset="0"/>
              </a:rPr>
              <a:t>]</a:t>
            </a:r>
            <a:r>
              <a:rPr lang="en-US" dirty="0"/>
              <a:t> </a:t>
            </a:r>
            <a:endParaRPr lang="ru-RU" dirty="0"/>
          </a:p>
        </p:txBody>
      </p:sp>
      <p:sp>
        <p:nvSpPr>
          <p:cNvPr id="20" name="TextBox 19">
            <a:extLst>
              <a:ext uri="{FF2B5EF4-FFF2-40B4-BE49-F238E27FC236}">
                <a16:creationId xmlns:a16="http://schemas.microsoft.com/office/drawing/2014/main" id="{89A1E46D-73C9-48B0-860A-9EEF7746BFDF}"/>
              </a:ext>
            </a:extLst>
          </p:cNvPr>
          <p:cNvSpPr txBox="1"/>
          <p:nvPr/>
        </p:nvSpPr>
        <p:spPr>
          <a:xfrm>
            <a:off x="683129" y="5375327"/>
            <a:ext cx="11229616" cy="646331"/>
          </a:xfrm>
          <a:prstGeom prst="rect">
            <a:avLst/>
          </a:prstGeom>
          <a:noFill/>
        </p:spPr>
        <p:txBody>
          <a:bodyPr wrap="square">
            <a:spAutoFit/>
          </a:bodyPr>
          <a:lstStyle/>
          <a:p>
            <a:r>
              <a:rPr lang="ru-RU" dirty="0"/>
              <a:t>В сильно дегенерированном диске внутренние пластинки кольца изгибаются внутрь, что уменьшает пространство для ядра</a:t>
            </a:r>
            <a:r>
              <a:rPr lang="fy-NL" sz="1800" dirty="0">
                <a:solidFill>
                  <a:srgbClr val="000000"/>
                </a:solidFill>
                <a:effectLst/>
                <a:ea typeface="Microsoft Sans Serif" panose="020B0604020202020204" pitchFamily="34" charset="0"/>
              </a:rPr>
              <a:t>. [</a:t>
            </a:r>
            <a:r>
              <a:rPr lang="fy-NL" sz="1800" dirty="0">
                <a:solidFill>
                  <a:srgbClr val="000000"/>
                </a:solidFill>
                <a:effectLst/>
                <a:ea typeface="Microsoft Sans Serif" panose="020B0604020202020204" pitchFamily="34" charset="0"/>
                <a:hlinkClick r:id="rId2" action="ppaction://hlinksldjump"/>
              </a:rPr>
              <a:t>48</a:t>
            </a:r>
            <a:r>
              <a:rPr lang="fy-NL" sz="1800" dirty="0">
                <a:solidFill>
                  <a:srgbClr val="000000"/>
                </a:solidFill>
                <a:effectLst/>
                <a:ea typeface="Microsoft Sans Serif" panose="020B0604020202020204" pitchFamily="34" charset="0"/>
              </a:rPr>
              <a:t>]</a:t>
            </a:r>
            <a:r>
              <a:rPr lang="en-US" dirty="0"/>
              <a:t> </a:t>
            </a:r>
            <a:endParaRPr lang="ru-RU" dirty="0"/>
          </a:p>
        </p:txBody>
      </p:sp>
      <p:sp>
        <p:nvSpPr>
          <p:cNvPr id="24" name="TextBox 23">
            <a:extLst>
              <a:ext uri="{FF2B5EF4-FFF2-40B4-BE49-F238E27FC236}">
                <a16:creationId xmlns:a16="http://schemas.microsoft.com/office/drawing/2014/main" id="{D5BC6A1F-9D77-446F-A9FB-56686BEF9C98}"/>
              </a:ext>
            </a:extLst>
          </p:cNvPr>
          <p:cNvSpPr txBox="1"/>
          <p:nvPr/>
        </p:nvSpPr>
        <p:spPr>
          <a:xfrm>
            <a:off x="699031" y="6066651"/>
            <a:ext cx="11197813" cy="646331"/>
          </a:xfrm>
          <a:prstGeom prst="rect">
            <a:avLst/>
          </a:prstGeom>
          <a:noFill/>
        </p:spPr>
        <p:txBody>
          <a:bodyPr wrap="square">
            <a:spAutoFit/>
          </a:bodyPr>
          <a:lstStyle/>
          <a:p>
            <a:r>
              <a:rPr lang="ru-RU" dirty="0"/>
              <a:t>Коэффициент Пуассона, напряжение разрушения при растяжении и плотность энергии деформации фиброзного кольца уменьшаются по мере дегенерации</a:t>
            </a:r>
            <a:r>
              <a:rPr lang="en-US" dirty="0"/>
              <a:t> [</a:t>
            </a:r>
            <a:r>
              <a:rPr lang="en-US" dirty="0">
                <a:hlinkClick r:id="rId2" action="ppaction://hlinksldjump"/>
              </a:rPr>
              <a:t>50</a:t>
            </a:r>
            <a:r>
              <a:rPr lang="en-US" dirty="0"/>
              <a:t>]</a:t>
            </a:r>
            <a:endParaRPr lang="ru-RU" dirty="0"/>
          </a:p>
        </p:txBody>
      </p:sp>
    </p:spTree>
    <p:extLst>
      <p:ext uri="{BB962C8B-B14F-4D97-AF65-F5344CB8AC3E}">
        <p14:creationId xmlns:p14="http://schemas.microsoft.com/office/powerpoint/2010/main" val="326588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387891-21B0-45BA-A236-B4E398494715}"/>
              </a:ext>
            </a:extLst>
          </p:cNvPr>
          <p:cNvSpPr>
            <a:spLocks noGrp="1"/>
          </p:cNvSpPr>
          <p:nvPr>
            <p:ph type="title"/>
          </p:nvPr>
        </p:nvSpPr>
        <p:spPr/>
        <p:txBody>
          <a:bodyPr/>
          <a:lstStyle/>
          <a:p>
            <a:r>
              <a:rPr lang="ru-RU" dirty="0"/>
              <a:t>Особенности модели</a:t>
            </a:r>
            <a:r>
              <a:rPr lang="en-US" dirty="0"/>
              <a:t> (</a:t>
            </a:r>
            <a:r>
              <a:rPr lang="ru-RU" dirty="0"/>
              <a:t>продолжение</a:t>
            </a:r>
            <a:r>
              <a:rPr lang="en-US" dirty="0"/>
              <a:t>)</a:t>
            </a:r>
            <a:endParaRPr lang="ru-RU" dirty="0"/>
          </a:p>
        </p:txBody>
      </p:sp>
      <p:sp>
        <p:nvSpPr>
          <p:cNvPr id="4" name="TextBox 3">
            <a:extLst>
              <a:ext uri="{FF2B5EF4-FFF2-40B4-BE49-F238E27FC236}">
                <a16:creationId xmlns:a16="http://schemas.microsoft.com/office/drawing/2014/main" id="{C584D5C8-6339-495F-9C81-75113B94EF80}"/>
              </a:ext>
            </a:extLst>
          </p:cNvPr>
          <p:cNvSpPr txBox="1"/>
          <p:nvPr/>
        </p:nvSpPr>
        <p:spPr>
          <a:xfrm>
            <a:off x="407368" y="1772816"/>
            <a:ext cx="11665296" cy="646331"/>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Связки и кольцевидные волокна демонстрируют нелинейное поведение напряжение-деформация. В процессе дегенерации увеличивается жесткость области нижней связки и кольцевидного волокна.</a:t>
            </a:r>
            <a:r>
              <a:rPr lang="ru-RU" sz="1800" dirty="0">
                <a:solidFill>
                  <a:srgbClr val="000000"/>
                </a:solidFill>
                <a:effectLst/>
                <a:ea typeface="Microsoft Sans Serif" panose="020B0604020202020204" pitchFamily="34" charset="0"/>
              </a:rPr>
              <a:t> </a:t>
            </a:r>
            <a:r>
              <a:rPr lang="en-US" sz="1800" dirty="0">
                <a:solidFill>
                  <a:srgbClr val="000000"/>
                </a:solidFill>
                <a:effectLst/>
                <a:ea typeface="Microsoft Sans Serif" panose="020B0604020202020204" pitchFamily="34" charset="0"/>
              </a:rPr>
              <a:t>[</a:t>
            </a:r>
            <a:r>
              <a:rPr lang="en-US" sz="1800" dirty="0">
                <a:solidFill>
                  <a:srgbClr val="000000"/>
                </a:solidFill>
                <a:effectLst/>
                <a:ea typeface="Microsoft Sans Serif" panose="020B0604020202020204" pitchFamily="34" charset="0"/>
                <a:hlinkClick r:id="rId2" action="ppaction://hlinksldjump"/>
              </a:rPr>
              <a:t>51</a:t>
            </a:r>
            <a:r>
              <a:rPr lang="en-US" sz="1800" dirty="0">
                <a:solidFill>
                  <a:srgbClr val="000000"/>
                </a:solidFill>
                <a:effectLst/>
                <a:ea typeface="Microsoft Sans Serif" panose="020B0604020202020204" pitchFamily="34" charset="0"/>
              </a:rPr>
              <a:t>]</a:t>
            </a:r>
            <a:endParaRPr lang="ru-RU" dirty="0"/>
          </a:p>
        </p:txBody>
      </p:sp>
      <p:sp>
        <p:nvSpPr>
          <p:cNvPr id="8" name="TextBox 7">
            <a:extLst>
              <a:ext uri="{FF2B5EF4-FFF2-40B4-BE49-F238E27FC236}">
                <a16:creationId xmlns:a16="http://schemas.microsoft.com/office/drawing/2014/main" id="{53D0B716-A5C3-4D13-92B5-C93126F1BBE7}"/>
              </a:ext>
            </a:extLst>
          </p:cNvPr>
          <p:cNvSpPr txBox="1"/>
          <p:nvPr/>
        </p:nvSpPr>
        <p:spPr>
          <a:xfrm>
            <a:off x="407368" y="2690336"/>
            <a:ext cx="11305256" cy="1200329"/>
          </a:xfrm>
          <a:prstGeom prst="rect">
            <a:avLst/>
          </a:prstGeom>
          <a:noFill/>
        </p:spPr>
        <p:txBody>
          <a:bodyPr wrap="square">
            <a:spAutoFit/>
          </a:bodyPr>
          <a:lstStyle/>
          <a:p>
            <a:r>
              <a:rPr lang="ru-RU" dirty="0"/>
              <a:t>Для дегенерированных дисков диапазон движений при сгибании/разгибании и боковом сгибании уменьшается, но увеличивается при аксиальной ротации. В то время как коэффициент нейтральной зоны и амплитуда движения увеличиваются для всех направлений нагрузки</a:t>
            </a:r>
            <a:r>
              <a:rPr lang="fy-NL" sz="1800" dirty="0">
                <a:solidFill>
                  <a:srgbClr val="000000"/>
                </a:solidFill>
                <a:effectLst/>
                <a:ea typeface="Microsoft Sans Serif" panose="020B0604020202020204" pitchFamily="34" charset="0"/>
              </a:rPr>
              <a:t>.</a:t>
            </a:r>
            <a:r>
              <a:rPr lang="ru-RU" sz="1800" dirty="0">
                <a:solidFill>
                  <a:srgbClr val="000000"/>
                </a:solidFill>
                <a:effectLst/>
                <a:ea typeface="Microsoft Sans Serif" panose="020B0604020202020204" pitchFamily="34" charset="0"/>
              </a:rPr>
              <a:t> </a:t>
            </a:r>
            <a:r>
              <a:rPr lang="en-US" sz="1800" dirty="0">
                <a:solidFill>
                  <a:srgbClr val="000000"/>
                </a:solidFill>
                <a:effectLst/>
                <a:ea typeface="Microsoft Sans Serif" panose="020B0604020202020204" pitchFamily="34" charset="0"/>
              </a:rPr>
              <a:t>[</a:t>
            </a:r>
            <a:r>
              <a:rPr lang="en-US" sz="1800" dirty="0">
                <a:solidFill>
                  <a:srgbClr val="000000"/>
                </a:solidFill>
                <a:effectLst/>
                <a:ea typeface="Microsoft Sans Serif" panose="020B0604020202020204" pitchFamily="34" charset="0"/>
                <a:hlinkClick r:id="rId2" action="ppaction://hlinksldjump"/>
              </a:rPr>
              <a:t>51</a:t>
            </a:r>
            <a:r>
              <a:rPr lang="en-US" sz="1800" dirty="0">
                <a:solidFill>
                  <a:srgbClr val="000000"/>
                </a:solidFill>
                <a:effectLst/>
                <a:ea typeface="Microsoft Sans Serif" panose="020B0604020202020204" pitchFamily="34" charset="0"/>
              </a:rPr>
              <a:t>] </a:t>
            </a:r>
            <a:r>
              <a:rPr lang="ru-RU" sz="1800" dirty="0">
                <a:solidFill>
                  <a:srgbClr val="000000"/>
                </a:solidFill>
                <a:effectLst/>
                <a:ea typeface="Microsoft Sans Serif" panose="020B0604020202020204" pitchFamily="34" charset="0"/>
              </a:rPr>
              <a:t>Уменьшение толщины суставного хряща может быть одной из причин увеличения диапазона осевой ротации.</a:t>
            </a:r>
            <a:endParaRPr lang="ru-RU" dirty="0"/>
          </a:p>
        </p:txBody>
      </p:sp>
      <p:sp>
        <p:nvSpPr>
          <p:cNvPr id="12" name="TextBox 11">
            <a:extLst>
              <a:ext uri="{FF2B5EF4-FFF2-40B4-BE49-F238E27FC236}">
                <a16:creationId xmlns:a16="http://schemas.microsoft.com/office/drawing/2014/main" id="{222147B4-FB78-4893-8FE5-A15307C67806}"/>
              </a:ext>
            </a:extLst>
          </p:cNvPr>
          <p:cNvSpPr txBox="1"/>
          <p:nvPr/>
        </p:nvSpPr>
        <p:spPr>
          <a:xfrm>
            <a:off x="424404" y="4077072"/>
            <a:ext cx="11305255" cy="369332"/>
          </a:xfrm>
          <a:prstGeom prst="rect">
            <a:avLst/>
          </a:prstGeom>
          <a:noFill/>
        </p:spPr>
        <p:txBody>
          <a:bodyPr wrap="square">
            <a:spAutoFit/>
          </a:bodyPr>
          <a:lstStyle/>
          <a:p>
            <a:r>
              <a:rPr lang="ru-RU" dirty="0"/>
              <a:t>Дегенерация диска часто сопровождается артритическими изменениями в </a:t>
            </a:r>
            <a:r>
              <a:rPr lang="ru-RU" dirty="0" err="1"/>
              <a:t>дугоотростчатых</a:t>
            </a:r>
            <a:r>
              <a:rPr lang="ru-RU" dirty="0"/>
              <a:t> суставах</a:t>
            </a:r>
            <a:r>
              <a:rPr lang="en-US" dirty="0"/>
              <a:t>. [</a:t>
            </a:r>
            <a:r>
              <a:rPr lang="en-US" dirty="0">
                <a:hlinkClick r:id="rId2" action="ppaction://hlinksldjump"/>
              </a:rPr>
              <a:t>52</a:t>
            </a:r>
            <a:r>
              <a:rPr lang="en-US" dirty="0"/>
              <a:t>]</a:t>
            </a:r>
            <a:endParaRPr lang="ru-RU" dirty="0"/>
          </a:p>
        </p:txBody>
      </p:sp>
    </p:spTree>
    <p:extLst>
      <p:ext uri="{BB962C8B-B14F-4D97-AF65-F5344CB8AC3E}">
        <p14:creationId xmlns:p14="http://schemas.microsoft.com/office/powerpoint/2010/main" val="26090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4292AB-5DE8-4639-9888-674ABCC05CB4}"/>
              </a:ext>
            </a:extLst>
          </p:cNvPr>
          <p:cNvSpPr>
            <a:spLocks noGrp="1"/>
          </p:cNvSpPr>
          <p:nvPr>
            <p:ph type="title"/>
          </p:nvPr>
        </p:nvSpPr>
        <p:spPr/>
        <p:txBody>
          <a:bodyPr/>
          <a:lstStyle/>
          <a:p>
            <a:r>
              <a:rPr lang="ru-RU" dirty="0"/>
              <a:t>Развитие модели дегенерации диска</a:t>
            </a:r>
          </a:p>
        </p:txBody>
      </p:sp>
      <p:sp>
        <p:nvSpPr>
          <p:cNvPr id="6" name="TextBox 5">
            <a:extLst>
              <a:ext uri="{FF2B5EF4-FFF2-40B4-BE49-F238E27FC236}">
                <a16:creationId xmlns:a16="http://schemas.microsoft.com/office/drawing/2014/main" id="{A1C37916-427F-4D5D-B139-7C07695F32D5}"/>
              </a:ext>
            </a:extLst>
          </p:cNvPr>
          <p:cNvSpPr txBox="1"/>
          <p:nvPr/>
        </p:nvSpPr>
        <p:spPr>
          <a:xfrm>
            <a:off x="335360" y="1772816"/>
            <a:ext cx="11521280" cy="5078313"/>
          </a:xfrm>
          <a:prstGeom prst="rect">
            <a:avLst/>
          </a:prstGeom>
          <a:noFill/>
        </p:spPr>
        <p:txBody>
          <a:bodyPr wrap="square">
            <a:spAutoFit/>
          </a:bodyPr>
          <a:lstStyle/>
          <a:p>
            <a:pPr marL="285750" indent="-285750">
              <a:buFont typeface="Arial" panose="020B0604020202020204" pitchFamily="34" charset="0"/>
              <a:buChar char="•"/>
            </a:pPr>
            <a:r>
              <a:rPr lang="ru-RU" b="1" dirty="0"/>
              <a:t>1986г. </a:t>
            </a:r>
            <a:r>
              <a:rPr lang="en-US" b="1" dirty="0" err="1"/>
              <a:t>Kurowski</a:t>
            </a:r>
            <a:r>
              <a:rPr lang="en-US" b="1" dirty="0"/>
              <a:t> and Kubo</a:t>
            </a:r>
            <a:r>
              <a:rPr lang="ru-RU" b="1" dirty="0"/>
              <a:t> </a:t>
            </a:r>
            <a:r>
              <a:rPr lang="en-US" dirty="0"/>
              <a:t>[</a:t>
            </a:r>
            <a:r>
              <a:rPr lang="en-US" dirty="0">
                <a:hlinkClick r:id="rId2" action="ppaction://hlinksldjump"/>
              </a:rPr>
              <a:t>53</a:t>
            </a:r>
            <a:r>
              <a:rPr lang="en-US" dirty="0"/>
              <a:t>] - </a:t>
            </a:r>
            <a:r>
              <a:rPr lang="fy-NL" sz="1800" dirty="0">
                <a:solidFill>
                  <a:srgbClr val="000000"/>
                </a:solidFill>
                <a:effectLst/>
                <a:ea typeface="Microsoft Sans Serif" panose="020B0604020202020204" pitchFamily="34" charset="0"/>
              </a:rPr>
              <a:t>влияние дегенерации диска на механизм передачи нагрузки через тело поясничного отдела позвоночника. дегенерация диска </a:t>
            </a:r>
            <a:r>
              <a:rPr lang="ru-RU" sz="1800" dirty="0">
                <a:solidFill>
                  <a:srgbClr val="000000"/>
                </a:solidFill>
                <a:effectLst/>
                <a:ea typeface="Microsoft Sans Serif" panose="020B0604020202020204" pitchFamily="34" charset="0"/>
              </a:rPr>
              <a:t> имитировалась </a:t>
            </a:r>
            <a:r>
              <a:rPr lang="ru-RU" dirty="0">
                <a:solidFill>
                  <a:srgbClr val="000000"/>
                </a:solidFill>
                <a:ea typeface="Microsoft Sans Serif" panose="020B0604020202020204" pitchFamily="34" charset="0"/>
              </a:rPr>
              <a:t>устран</a:t>
            </a:r>
            <a:r>
              <a:rPr lang="ru-RU" sz="1800" dirty="0">
                <a:solidFill>
                  <a:srgbClr val="000000"/>
                </a:solidFill>
                <a:effectLst/>
                <a:ea typeface="Microsoft Sans Serif" panose="020B0604020202020204" pitchFamily="34" charset="0"/>
              </a:rPr>
              <a:t>ением </a:t>
            </a:r>
            <a:r>
              <a:rPr lang="fy-NL" sz="1800" dirty="0">
                <a:solidFill>
                  <a:srgbClr val="000000"/>
                </a:solidFill>
                <a:effectLst/>
                <a:ea typeface="Microsoft Sans Serif" panose="020B0604020202020204" pitchFamily="34" charset="0"/>
              </a:rPr>
              <a:t>несжимаемост</a:t>
            </a:r>
            <a:r>
              <a:rPr lang="ru-RU" sz="1800" dirty="0">
                <a:solidFill>
                  <a:srgbClr val="000000"/>
                </a:solidFill>
                <a:effectLst/>
                <a:ea typeface="Microsoft Sans Serif" panose="020B0604020202020204" pitchFamily="34" charset="0"/>
              </a:rPr>
              <a:t>ь</a:t>
            </a:r>
            <a:r>
              <a:rPr lang="fy-NL" sz="1800" dirty="0">
                <a:solidFill>
                  <a:srgbClr val="000000"/>
                </a:solidFill>
                <a:effectLst/>
                <a:ea typeface="Microsoft Sans Serif" panose="020B0604020202020204" pitchFamily="34" charset="0"/>
              </a:rPr>
              <a:t> ядра без изменения высоты диска и свойств материала фиброзного кольца.</a:t>
            </a:r>
            <a:endParaRPr lang="ru-RU" dirty="0">
              <a:solidFill>
                <a:srgbClr val="000000"/>
              </a:solidFill>
              <a:ea typeface="Microsoft Sans Serif" panose="020B0604020202020204" pitchFamily="34" charset="0"/>
            </a:endParaRPr>
          </a:p>
          <a:p>
            <a:pPr marL="285750" indent="-285750">
              <a:buFont typeface="Arial" panose="020B0604020202020204" pitchFamily="34" charset="0"/>
              <a:buChar char="•"/>
            </a:pPr>
            <a:r>
              <a:rPr lang="ru-RU" b="1" dirty="0">
                <a:solidFill>
                  <a:srgbClr val="000000"/>
                </a:solidFill>
                <a:ea typeface="Microsoft Sans Serif" panose="020B0604020202020204" pitchFamily="34" charset="0"/>
              </a:rPr>
              <a:t>1991г. </a:t>
            </a:r>
            <a:r>
              <a:rPr lang="en-US" b="1" dirty="0">
                <a:solidFill>
                  <a:srgbClr val="000000"/>
                </a:solidFill>
                <a:ea typeface="Microsoft Sans Serif" panose="020B0604020202020204" pitchFamily="34" charset="0"/>
              </a:rPr>
              <a:t>Kim</a:t>
            </a:r>
            <a:r>
              <a:rPr lang="ru-RU" b="1" dirty="0">
                <a:solidFill>
                  <a:srgbClr val="000000"/>
                </a:solidFill>
                <a:ea typeface="Microsoft Sans Serif" panose="020B0604020202020204" pitchFamily="34" charset="0"/>
              </a:rPr>
              <a:t> </a:t>
            </a:r>
            <a:r>
              <a:rPr lang="en-US" dirty="0">
                <a:solidFill>
                  <a:srgbClr val="000000"/>
                </a:solidFill>
                <a:ea typeface="Microsoft Sans Serif" panose="020B0604020202020204" pitchFamily="34" charset="0"/>
              </a:rPr>
              <a:t>[</a:t>
            </a:r>
            <a:r>
              <a:rPr lang="en-US" dirty="0">
                <a:solidFill>
                  <a:srgbClr val="000000"/>
                </a:solidFill>
                <a:ea typeface="Microsoft Sans Serif" panose="020B0604020202020204" pitchFamily="34" charset="0"/>
                <a:hlinkClick r:id="rId2" action="ppaction://hlinksldjump"/>
              </a:rPr>
              <a:t>54</a:t>
            </a:r>
            <a:r>
              <a:rPr lang="en-US" dirty="0">
                <a:solidFill>
                  <a:srgbClr val="000000"/>
                </a:solidFill>
                <a:ea typeface="Microsoft Sans Serif" panose="020B0604020202020204" pitchFamily="34" charset="0"/>
              </a:rPr>
              <a:t>] - </a:t>
            </a:r>
            <a:r>
              <a:rPr lang="ru-RU" dirty="0">
                <a:solidFill>
                  <a:srgbClr val="000000"/>
                </a:solidFill>
                <a:ea typeface="Microsoft Sans Serif" panose="020B0604020202020204" pitchFamily="34" charset="0"/>
              </a:rPr>
              <a:t>исследовали влияние дегенерации диска на биомеханическое поведение соседнего двигательного сегмента с помощью моделей конечных элементов, состоящих из двух двигательных сегментов. Дегенерация диска была смоделирована путем исключительно устранения гидростатических способностей ядра и увеличения жесткости диска. </a:t>
            </a:r>
            <a:endParaRPr lang="en-US" dirty="0">
              <a:solidFill>
                <a:srgbClr val="000000"/>
              </a:solidFill>
              <a:ea typeface="Microsoft Sans Serif" panose="020B0604020202020204" pitchFamily="34" charset="0"/>
            </a:endParaRPr>
          </a:p>
          <a:p>
            <a:pPr marL="285750" indent="-285750">
              <a:buFont typeface="Arial" panose="020B0604020202020204" pitchFamily="34" charset="0"/>
              <a:buChar char="•"/>
            </a:pPr>
            <a:r>
              <a:rPr lang="en-US" b="1" dirty="0"/>
              <a:t>1992</a:t>
            </a:r>
            <a:r>
              <a:rPr lang="ru-RU" b="1" dirty="0"/>
              <a:t>г. </a:t>
            </a:r>
            <a:r>
              <a:rPr lang="en-US" b="1" dirty="0" err="1"/>
              <a:t>Shirado</a:t>
            </a:r>
            <a:r>
              <a:rPr lang="en-US" b="1" dirty="0"/>
              <a:t> </a:t>
            </a:r>
            <a:r>
              <a:rPr lang="en-US" dirty="0"/>
              <a:t>[</a:t>
            </a:r>
            <a:r>
              <a:rPr lang="en-US" dirty="0">
                <a:hlinkClick r:id="rId2" action="ppaction://hlinksldjump"/>
              </a:rPr>
              <a:t>55</a:t>
            </a:r>
            <a:r>
              <a:rPr lang="en-US" dirty="0"/>
              <a:t>] - </a:t>
            </a:r>
            <a:r>
              <a:rPr lang="ru-RU" dirty="0"/>
              <a:t>исследовали влияние дегенерации диска на механизм взрывных переломов - обнаружили у образцов с сильно дегенерированным диском очень низкие напряжения на концевой пластинке под ядром.</a:t>
            </a:r>
            <a:endParaRPr lang="ru-RU" dirty="0">
              <a:solidFill>
                <a:srgbClr val="000000"/>
              </a:solidFill>
              <a:ea typeface="Microsoft Sans Serif" panose="020B0604020202020204" pitchFamily="34" charset="0"/>
            </a:endParaRPr>
          </a:p>
          <a:p>
            <a:pPr marL="285750" indent="-285750">
              <a:buFont typeface="Arial" panose="020B0604020202020204" pitchFamily="34" charset="0"/>
              <a:buChar char="•"/>
            </a:pPr>
            <a:r>
              <a:rPr lang="ru-RU" b="1" dirty="0">
                <a:solidFill>
                  <a:srgbClr val="000000"/>
                </a:solidFill>
                <a:ea typeface="Microsoft Sans Serif" panose="020B0604020202020204" pitchFamily="34" charset="0"/>
              </a:rPr>
              <a:t>2001г. </a:t>
            </a:r>
            <a:r>
              <a:rPr lang="en-US" b="1" dirty="0" err="1">
                <a:solidFill>
                  <a:srgbClr val="000000"/>
                </a:solidFill>
                <a:ea typeface="Microsoft Sans Serif" panose="020B0604020202020204" pitchFamily="34" charset="0"/>
              </a:rPr>
              <a:t>Kumaresan</a:t>
            </a:r>
            <a:r>
              <a:rPr lang="ru-RU" b="1" dirty="0">
                <a:solidFill>
                  <a:srgbClr val="000000"/>
                </a:solidFill>
                <a:ea typeface="Microsoft Sans Serif" panose="020B0604020202020204" pitchFamily="34" charset="0"/>
              </a:rPr>
              <a:t> </a:t>
            </a:r>
            <a:r>
              <a:rPr lang="en-US" dirty="0">
                <a:solidFill>
                  <a:srgbClr val="000000"/>
                </a:solidFill>
                <a:ea typeface="Microsoft Sans Serif" panose="020B0604020202020204" pitchFamily="34" charset="0"/>
              </a:rPr>
              <a:t>[</a:t>
            </a:r>
            <a:r>
              <a:rPr lang="en-US" dirty="0">
                <a:solidFill>
                  <a:srgbClr val="000000"/>
                </a:solidFill>
                <a:ea typeface="Microsoft Sans Serif" panose="020B0604020202020204" pitchFamily="34" charset="0"/>
                <a:hlinkClick r:id="rId2" action="ppaction://hlinksldjump"/>
              </a:rPr>
              <a:t>57</a:t>
            </a:r>
            <a:r>
              <a:rPr lang="en-US" dirty="0">
                <a:solidFill>
                  <a:srgbClr val="000000"/>
                </a:solidFill>
                <a:ea typeface="Microsoft Sans Serif" panose="020B0604020202020204" pitchFamily="34" charset="0"/>
              </a:rPr>
              <a:t>] - </a:t>
            </a:r>
            <a:r>
              <a:rPr lang="ru-RU" dirty="0">
                <a:solidFill>
                  <a:srgbClr val="000000"/>
                </a:solidFill>
                <a:ea typeface="Microsoft Sans Serif" panose="020B0604020202020204" pitchFamily="34" charset="0"/>
              </a:rPr>
              <a:t>использовали модель конечных элементов шейного отдела позвоночника C4-C6 для имитации прогрессирующей дегенерации диска на уровне C5-C6. В их исследовании тяжелая дегенерация включала уменьшение высоты межпозвонкового диска с изменением свойств материала студенистого ядра и фиброзного кольца. Они рассчитали повышенную сегментарную жесткость на дегенеративном уровне.</a:t>
            </a:r>
          </a:p>
          <a:p>
            <a:pPr marL="285750" indent="-285750">
              <a:buFont typeface="Arial" panose="020B0604020202020204" pitchFamily="34" charset="0"/>
              <a:buChar char="•"/>
            </a:pPr>
            <a:r>
              <a:rPr lang="ru-RU" b="1" dirty="0">
                <a:solidFill>
                  <a:srgbClr val="000000"/>
                </a:solidFill>
                <a:ea typeface="Microsoft Sans Serif" panose="020B0604020202020204" pitchFamily="34" charset="0"/>
              </a:rPr>
              <a:t>2002г. </a:t>
            </a:r>
            <a:r>
              <a:rPr lang="en-US" b="1" dirty="0" err="1">
                <a:solidFill>
                  <a:srgbClr val="000000"/>
                </a:solidFill>
                <a:ea typeface="Microsoft Sans Serif" panose="020B0604020202020204" pitchFamily="34" charset="0"/>
              </a:rPr>
              <a:t>Goto</a:t>
            </a:r>
            <a:r>
              <a:rPr lang="ru-RU" b="1" dirty="0">
                <a:solidFill>
                  <a:srgbClr val="000000"/>
                </a:solidFill>
                <a:ea typeface="Microsoft Sans Serif" panose="020B0604020202020204" pitchFamily="34" charset="0"/>
              </a:rPr>
              <a:t> </a:t>
            </a:r>
            <a:r>
              <a:rPr lang="en-US" dirty="0">
                <a:solidFill>
                  <a:srgbClr val="000000"/>
                </a:solidFill>
                <a:ea typeface="Microsoft Sans Serif" panose="020B0604020202020204" pitchFamily="34" charset="0"/>
              </a:rPr>
              <a:t>[</a:t>
            </a:r>
            <a:r>
              <a:rPr lang="en-US" dirty="0">
                <a:solidFill>
                  <a:srgbClr val="000000"/>
                </a:solidFill>
                <a:ea typeface="Microsoft Sans Serif" panose="020B0604020202020204" pitchFamily="34" charset="0"/>
                <a:hlinkClick r:id="rId2" action="ppaction://hlinksldjump"/>
              </a:rPr>
              <a:t>56</a:t>
            </a:r>
            <a:r>
              <a:rPr lang="en-US" dirty="0">
                <a:solidFill>
                  <a:srgbClr val="000000"/>
                </a:solidFill>
                <a:ea typeface="Microsoft Sans Serif" panose="020B0604020202020204" pitchFamily="34" charset="0"/>
              </a:rPr>
              <a:t>] - </a:t>
            </a:r>
            <a:r>
              <a:rPr lang="ru-RU" dirty="0">
                <a:solidFill>
                  <a:srgbClr val="000000"/>
                </a:solidFill>
                <a:ea typeface="Microsoft Sans Serif" panose="020B0604020202020204" pitchFamily="34" charset="0"/>
              </a:rPr>
              <a:t>создали модель конечных элементов 4-го и 5-го поясничных позвонков и установили дегенеративную модель без </a:t>
            </a:r>
            <a:r>
              <a:rPr lang="ru-RU" dirty="0" err="1">
                <a:solidFill>
                  <a:srgbClr val="000000"/>
                </a:solidFill>
                <a:ea typeface="Microsoft Sans Serif" panose="020B0604020202020204" pitchFamily="34" charset="0"/>
              </a:rPr>
              <a:t>внутридискового</a:t>
            </a:r>
            <a:r>
              <a:rPr lang="ru-RU" dirty="0">
                <a:solidFill>
                  <a:srgbClr val="000000"/>
                </a:solidFill>
                <a:ea typeface="Microsoft Sans Serif" panose="020B0604020202020204" pitchFamily="34" charset="0"/>
              </a:rPr>
              <a:t> давления для стояния.</a:t>
            </a:r>
            <a:endParaRPr lang="en-US" dirty="0">
              <a:solidFill>
                <a:srgbClr val="000000"/>
              </a:solidFill>
              <a:ea typeface="Microsoft Sans Serif" panose="020B0604020202020204" pitchFamily="34" charset="0"/>
            </a:endParaRP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1478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08F00915-4E20-401F-A6B9-9C7FF4E23DB2}"/>
              </a:ext>
            </a:extLst>
          </p:cNvPr>
          <p:cNvSpPr/>
          <p:nvPr/>
        </p:nvSpPr>
        <p:spPr>
          <a:xfrm>
            <a:off x="0" y="1484784"/>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B95C0E3C-E4A9-4E65-80AA-398D79395942}"/>
              </a:ext>
            </a:extLst>
          </p:cNvPr>
          <p:cNvSpPr>
            <a:spLocks noGrp="1"/>
          </p:cNvSpPr>
          <p:nvPr>
            <p:ph type="title"/>
          </p:nvPr>
        </p:nvSpPr>
        <p:spPr/>
        <p:txBody>
          <a:bodyPr/>
          <a:lstStyle/>
          <a:p>
            <a:r>
              <a:rPr lang="ru-RU" dirty="0"/>
              <a:t>Характеристики модели</a:t>
            </a:r>
          </a:p>
        </p:txBody>
      </p:sp>
      <p:pic>
        <p:nvPicPr>
          <p:cNvPr id="3" name="Рисунок 2">
            <a:extLst>
              <a:ext uri="{FF2B5EF4-FFF2-40B4-BE49-F238E27FC236}">
                <a16:creationId xmlns:a16="http://schemas.microsoft.com/office/drawing/2014/main" id="{33A65EE3-631E-49D7-8EA7-A2F246BE6436}"/>
              </a:ext>
            </a:extLst>
          </p:cNvPr>
          <p:cNvPicPr>
            <a:picLocks noChangeAspect="1"/>
          </p:cNvPicPr>
          <p:nvPr/>
        </p:nvPicPr>
        <p:blipFill>
          <a:blip r:embed="rId2"/>
          <a:stretch>
            <a:fillRect/>
          </a:stretch>
        </p:blipFill>
        <p:spPr>
          <a:xfrm>
            <a:off x="3143672" y="1700808"/>
            <a:ext cx="5186085" cy="2604366"/>
          </a:xfrm>
          <a:prstGeom prst="rect">
            <a:avLst/>
          </a:prstGeom>
        </p:spPr>
      </p:pic>
      <p:sp>
        <p:nvSpPr>
          <p:cNvPr id="7" name="TextBox 6">
            <a:extLst>
              <a:ext uri="{FF2B5EF4-FFF2-40B4-BE49-F238E27FC236}">
                <a16:creationId xmlns:a16="http://schemas.microsoft.com/office/drawing/2014/main" id="{BB8DBE97-E92E-4914-9F67-2E0C66D0A0D8}"/>
              </a:ext>
            </a:extLst>
          </p:cNvPr>
          <p:cNvSpPr txBox="1"/>
          <p:nvPr/>
        </p:nvSpPr>
        <p:spPr>
          <a:xfrm>
            <a:off x="455887" y="4305174"/>
            <a:ext cx="11280225" cy="2585323"/>
          </a:xfrm>
          <a:prstGeom prst="rect">
            <a:avLst/>
          </a:prstGeom>
          <a:noFill/>
        </p:spPr>
        <p:txBody>
          <a:bodyPr wrap="square">
            <a:spAutoFit/>
          </a:bodyPr>
          <a:lstStyle/>
          <a:p>
            <a:pPr marL="285750" indent="-285750">
              <a:buFont typeface="Arial" panose="020B0604020202020204" pitchFamily="34" charset="0"/>
              <a:buChar char="•"/>
            </a:pPr>
            <a:r>
              <a:rPr lang="ru-RU" dirty="0"/>
              <a:t>11 368 объемных элементов (</a:t>
            </a:r>
            <a:r>
              <a:rPr lang="ru-RU" dirty="0" err="1"/>
              <a:t>гиперупругие</a:t>
            </a:r>
            <a:r>
              <a:rPr lang="ru-RU" dirty="0"/>
              <a:t>, </a:t>
            </a:r>
            <a:r>
              <a:rPr lang="ru-RU" dirty="0" err="1"/>
              <a:t>неогуковские</a:t>
            </a:r>
            <a:r>
              <a:rPr lang="ru-RU" dirty="0"/>
              <a:t>) - для позвонков, фиброзного кольца</a:t>
            </a: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450 элементов гидростатической жидкости</a:t>
            </a:r>
            <a:r>
              <a:rPr lang="ru-RU" sz="1800" dirty="0">
                <a:solidFill>
                  <a:srgbClr val="000000"/>
                </a:solidFill>
                <a:effectLst/>
                <a:latin typeface="Microsoft Sans Serif" panose="020B0604020202020204" pitchFamily="34" charset="0"/>
                <a:ea typeface="Microsoft Sans Serif" panose="020B0604020202020204" pitchFamily="34" charset="0"/>
              </a:rPr>
              <a:t> - </a:t>
            </a:r>
            <a:r>
              <a:rPr lang="fy-NL" sz="1800" dirty="0">
                <a:solidFill>
                  <a:srgbClr val="000000"/>
                </a:solidFill>
                <a:effectLst/>
                <a:latin typeface="Microsoft Sans Serif" panose="020B0604020202020204" pitchFamily="34" charset="0"/>
                <a:ea typeface="Microsoft Sans Serif" panose="020B0604020202020204" pitchFamily="34" charset="0"/>
              </a:rPr>
              <a:t>для студенистого ядра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105 пружинных элементов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почти 75 000 степеней свободы</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Кривые фасеточные суставы имели зазор 0,5 мм и могли передавать только сжимающие усилия.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Хрящ фасеточных суставов моделировали контактной жесткостью, которая является нелинейной функцией деформации, испытываемой хрящом.</a:t>
            </a:r>
            <a:endParaRPr lang="ru-RU" dirty="0"/>
          </a:p>
        </p:txBody>
      </p:sp>
    </p:spTree>
    <p:extLst>
      <p:ext uri="{BB962C8B-B14F-4D97-AF65-F5344CB8AC3E}">
        <p14:creationId xmlns:p14="http://schemas.microsoft.com/office/powerpoint/2010/main" val="341429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188C7C-DD1C-4DA8-A20A-055BCD5C091B}"/>
              </a:ext>
            </a:extLst>
          </p:cNvPr>
          <p:cNvSpPr>
            <a:spLocks noGrp="1"/>
          </p:cNvSpPr>
          <p:nvPr>
            <p:ph type="title"/>
          </p:nvPr>
        </p:nvSpPr>
        <p:spPr/>
        <p:txBody>
          <a:bodyPr/>
          <a:lstStyle/>
          <a:p>
            <a:r>
              <a:rPr lang="ru-RU" dirty="0"/>
              <a:t>Свойства костных элементов</a:t>
            </a:r>
          </a:p>
        </p:txBody>
      </p:sp>
      <p:graphicFrame>
        <p:nvGraphicFramePr>
          <p:cNvPr id="3" name="Таблица 13">
            <a:extLst>
              <a:ext uri="{FF2B5EF4-FFF2-40B4-BE49-F238E27FC236}">
                <a16:creationId xmlns:a16="http://schemas.microsoft.com/office/drawing/2014/main" id="{002313F4-A5EB-45B3-A6A5-8C8F1C06216D}"/>
              </a:ext>
            </a:extLst>
          </p:cNvPr>
          <p:cNvGraphicFramePr>
            <a:graphicFrameLocks noGrp="1"/>
          </p:cNvGraphicFramePr>
          <p:nvPr>
            <p:extLst>
              <p:ext uri="{D42A27DB-BD31-4B8C-83A1-F6EECF244321}">
                <p14:modId xmlns:p14="http://schemas.microsoft.com/office/powerpoint/2010/main" val="3588520626"/>
              </p:ext>
            </p:extLst>
          </p:nvPr>
        </p:nvGraphicFramePr>
        <p:xfrm>
          <a:off x="1631504" y="2852936"/>
          <a:ext cx="8127999" cy="202184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390828004"/>
                    </a:ext>
                  </a:extLst>
                </a:gridCol>
                <a:gridCol w="2709333">
                  <a:extLst>
                    <a:ext uri="{9D8B030D-6E8A-4147-A177-3AD203B41FA5}">
                      <a16:colId xmlns:a16="http://schemas.microsoft.com/office/drawing/2014/main" val="4030044434"/>
                    </a:ext>
                  </a:extLst>
                </a:gridCol>
                <a:gridCol w="2709333">
                  <a:extLst>
                    <a:ext uri="{9D8B030D-6E8A-4147-A177-3AD203B41FA5}">
                      <a16:colId xmlns:a16="http://schemas.microsoft.com/office/drawing/2014/main" val="129964788"/>
                    </a:ext>
                  </a:extLst>
                </a:gridCol>
              </a:tblGrid>
              <a:tr h="370840">
                <a:tc>
                  <a:txBody>
                    <a:bodyPr/>
                    <a:lstStyle/>
                    <a:p>
                      <a:pPr algn="ctr"/>
                      <a:r>
                        <a:rPr lang="ru-RU" dirty="0"/>
                        <a:t>Материал</a:t>
                      </a:r>
                    </a:p>
                  </a:txBody>
                  <a:tcPr/>
                </a:tc>
                <a:tc>
                  <a:txBody>
                    <a:bodyPr/>
                    <a:lstStyle/>
                    <a:p>
                      <a:pPr algn="ctr"/>
                      <a:r>
                        <a:rPr lang="ru-RU" dirty="0"/>
                        <a:t>Модуль упругости, МПа</a:t>
                      </a:r>
                    </a:p>
                  </a:txBody>
                  <a:tcPr/>
                </a:tc>
                <a:tc>
                  <a:txBody>
                    <a:bodyPr/>
                    <a:lstStyle/>
                    <a:p>
                      <a:pPr algn="ctr"/>
                      <a:r>
                        <a:rPr lang="ru-RU" dirty="0"/>
                        <a:t>Коэффициент Пуассона</a:t>
                      </a:r>
                    </a:p>
                  </a:txBody>
                  <a:tcPr/>
                </a:tc>
                <a:extLst>
                  <a:ext uri="{0D108BD9-81ED-4DB2-BD59-A6C34878D82A}">
                    <a16:rowId xmlns:a16="http://schemas.microsoft.com/office/drawing/2014/main" val="2921771775"/>
                  </a:ext>
                </a:extLst>
              </a:tr>
              <a:tr h="370840">
                <a:tc>
                  <a:txBody>
                    <a:bodyPr/>
                    <a:lstStyle/>
                    <a:p>
                      <a:r>
                        <a:rPr lang="fy-NL" sz="1800" kern="1200" dirty="0">
                          <a:solidFill>
                            <a:schemeClr val="dk1"/>
                          </a:solidFill>
                          <a:effectLst/>
                          <a:latin typeface="+mn-lt"/>
                          <a:ea typeface="+mn-ea"/>
                          <a:cs typeface="+mn-cs"/>
                        </a:rPr>
                        <a:t>Кортикальная кость</a:t>
                      </a:r>
                      <a:endParaRPr lang="ru-RU" dirty="0"/>
                    </a:p>
                  </a:txBody>
                  <a:tcPr/>
                </a:tc>
                <a:tc>
                  <a:txBody>
                    <a:bodyPr/>
                    <a:lstStyle/>
                    <a:p>
                      <a:r>
                        <a:rPr lang="ru-RU" dirty="0"/>
                        <a:t>10 000</a:t>
                      </a:r>
                    </a:p>
                  </a:txBody>
                  <a:tcPr/>
                </a:tc>
                <a:tc>
                  <a:txBody>
                    <a:bodyPr/>
                    <a:lstStyle/>
                    <a:p>
                      <a:r>
                        <a:rPr lang="ru-RU" dirty="0"/>
                        <a:t>0,30</a:t>
                      </a:r>
                    </a:p>
                  </a:txBody>
                  <a:tcPr/>
                </a:tc>
                <a:extLst>
                  <a:ext uri="{0D108BD9-81ED-4DB2-BD59-A6C34878D82A}">
                    <a16:rowId xmlns:a16="http://schemas.microsoft.com/office/drawing/2014/main" val="1274609897"/>
                  </a:ext>
                </a:extLst>
              </a:tr>
              <a:tr h="370840">
                <a:tc>
                  <a:txBody>
                    <a:bodyPr/>
                    <a:lstStyle/>
                    <a:p>
                      <a:r>
                        <a:rPr lang="ru-RU" dirty="0"/>
                        <a:t>Губчатая кость (поперечно-изотропная)</a:t>
                      </a:r>
                    </a:p>
                  </a:txBody>
                  <a:tcPr/>
                </a:tc>
                <a:tc>
                  <a:txBody>
                    <a:bodyPr/>
                    <a:lstStyle/>
                    <a:p>
                      <a:r>
                        <a:rPr lang="ru-RU" dirty="0"/>
                        <a:t>200 / 140</a:t>
                      </a:r>
                    </a:p>
                  </a:txBody>
                  <a:tcPr/>
                </a:tc>
                <a:tc>
                  <a:txBody>
                    <a:bodyPr/>
                    <a:lstStyle/>
                    <a:p>
                      <a:r>
                        <a:rPr lang="ru-RU" dirty="0"/>
                        <a:t>0,45/0,315</a:t>
                      </a:r>
                    </a:p>
                  </a:txBody>
                  <a:tcPr/>
                </a:tc>
                <a:extLst>
                  <a:ext uri="{0D108BD9-81ED-4DB2-BD59-A6C34878D82A}">
                    <a16:rowId xmlns:a16="http://schemas.microsoft.com/office/drawing/2014/main" val="2910267926"/>
                  </a:ext>
                </a:extLst>
              </a:tr>
              <a:tr h="370840">
                <a:tc>
                  <a:txBody>
                    <a:bodyPr/>
                    <a:lstStyle/>
                    <a:p>
                      <a:r>
                        <a:rPr lang="ru-RU" dirty="0"/>
                        <a:t>Задние костные элементы</a:t>
                      </a:r>
                    </a:p>
                  </a:txBody>
                  <a:tcPr/>
                </a:tc>
                <a:tc>
                  <a:txBody>
                    <a:bodyPr/>
                    <a:lstStyle/>
                    <a:p>
                      <a:r>
                        <a:rPr lang="ru-RU" dirty="0"/>
                        <a:t>3500</a:t>
                      </a:r>
                    </a:p>
                  </a:txBody>
                  <a:tcPr/>
                </a:tc>
                <a:tc>
                  <a:txBody>
                    <a:bodyPr/>
                    <a:lstStyle/>
                    <a:p>
                      <a:r>
                        <a:rPr lang="ru-RU" dirty="0"/>
                        <a:t>0,25</a:t>
                      </a:r>
                    </a:p>
                  </a:txBody>
                  <a:tcPr/>
                </a:tc>
                <a:extLst>
                  <a:ext uri="{0D108BD9-81ED-4DB2-BD59-A6C34878D82A}">
                    <a16:rowId xmlns:a16="http://schemas.microsoft.com/office/drawing/2014/main" val="884757637"/>
                  </a:ext>
                </a:extLst>
              </a:tr>
            </a:tbl>
          </a:graphicData>
        </a:graphic>
      </p:graphicFrame>
    </p:spTree>
    <p:extLst>
      <p:ext uri="{BB962C8B-B14F-4D97-AF65-F5344CB8AC3E}">
        <p14:creationId xmlns:p14="http://schemas.microsoft.com/office/powerpoint/2010/main" val="385381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DD6959-60FF-4472-8ECA-F66F1083870F}"/>
              </a:ext>
            </a:extLst>
          </p:cNvPr>
          <p:cNvSpPr>
            <a:spLocks noGrp="1"/>
          </p:cNvSpPr>
          <p:nvPr>
            <p:ph type="title"/>
          </p:nvPr>
        </p:nvSpPr>
        <p:spPr/>
        <p:txBody>
          <a:bodyPr/>
          <a:lstStyle/>
          <a:p>
            <a:r>
              <a:rPr lang="ru-RU" dirty="0"/>
              <a:t>Факторы, описывающие нелинейную жесткость связок</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204B57-3117-4ED8-8B8D-DCE9DBE16E39}"/>
                  </a:ext>
                </a:extLst>
              </p:cNvPr>
              <p:cNvSpPr txBox="1"/>
              <p:nvPr/>
            </p:nvSpPr>
            <p:spPr>
              <a:xfrm>
                <a:off x="347192" y="2564904"/>
                <a:ext cx="5328592" cy="2596801"/>
              </a:xfrm>
              <a:prstGeom prst="rect">
                <a:avLst/>
              </a:prstGeom>
              <a:noFill/>
            </p:spPr>
            <p:txBody>
              <a:bodyPr wrap="square">
                <a:spAutoFit/>
              </a:bodyPr>
              <a:lstStyle/>
              <a:p>
                <a:r>
                  <a:rPr lang="ru-RU" dirty="0"/>
                  <a:t>Силу F в связке рассчитывают по уравнению</a:t>
                </a:r>
                <a:endParaRPr lang="en-US" dirty="0"/>
              </a:p>
              <a:p>
                <a:endParaRPr lang="en-US" dirty="0"/>
              </a:p>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𝑒</m:t>
                        </m:r>
                      </m:e>
                      <m:sup>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−1</m:t>
                    </m:r>
                  </m:oMath>
                </a14:m>
                <a:r>
                  <a:rPr lang="en-US" dirty="0"/>
                  <a:t>)</a:t>
                </a:r>
              </a:p>
              <a:p>
                <a:endParaRPr lang="en-US" dirty="0"/>
              </a:p>
              <a:p>
                <a:r>
                  <a:rPr lang="ru-RU" dirty="0"/>
                  <a:t>Коэффициенты а и b были определены экспериментально, </a:t>
                </a:r>
                <a:endParaRPr lang="en-US" dirty="0"/>
              </a:p>
              <a:p>
                <a:r>
                  <a:rPr lang="ru-RU" dirty="0"/>
                  <a:t>с отражает недеформированное ненапряженное состояние. </a:t>
                </a:r>
                <a:endParaRPr lang="en-US" dirty="0"/>
              </a:p>
              <a:p>
                <a:r>
                  <a:rPr lang="ru-RU" dirty="0">
                    <a:sym typeface="Symbol" panose="05050102010706020507" pitchFamily="18" charset="2"/>
                  </a:rPr>
                  <a:t></a:t>
                </a:r>
                <a:r>
                  <a:rPr lang="ru-RU" dirty="0"/>
                  <a:t> — инженерная деформация.</a:t>
                </a:r>
              </a:p>
            </p:txBody>
          </p:sp>
        </mc:Choice>
        <mc:Fallback xmlns="">
          <p:sp>
            <p:nvSpPr>
              <p:cNvPr id="6" name="TextBox 5">
                <a:extLst>
                  <a:ext uri="{FF2B5EF4-FFF2-40B4-BE49-F238E27FC236}">
                    <a16:creationId xmlns:a16="http://schemas.microsoft.com/office/drawing/2014/main" id="{69204B57-3117-4ED8-8B8D-DCE9DBE16E39}"/>
                  </a:ext>
                </a:extLst>
              </p:cNvPr>
              <p:cNvSpPr txBox="1">
                <a:spLocks noRot="1" noChangeAspect="1" noMove="1" noResize="1" noEditPoints="1" noAdjustHandles="1" noChangeArrowheads="1" noChangeShapeType="1" noTextEdit="1"/>
              </p:cNvSpPr>
              <p:nvPr/>
            </p:nvSpPr>
            <p:spPr>
              <a:xfrm>
                <a:off x="347192" y="2564904"/>
                <a:ext cx="5328592" cy="2596801"/>
              </a:xfrm>
              <a:prstGeom prst="rect">
                <a:avLst/>
              </a:prstGeom>
              <a:blipFill>
                <a:blip r:embed="rId2"/>
                <a:stretch>
                  <a:fillRect l="-1030" t="-1408" b="-2817"/>
                </a:stretch>
              </a:blipFill>
            </p:spPr>
            <p:txBody>
              <a:bodyPr/>
              <a:lstStyle/>
              <a:p>
                <a:r>
                  <a:rPr lang="ru-RU">
                    <a:noFill/>
                  </a:rPr>
                  <a:t> </a:t>
                </a:r>
              </a:p>
            </p:txBody>
          </p:sp>
        </mc:Fallback>
      </mc:AlternateContent>
      <p:pic>
        <p:nvPicPr>
          <p:cNvPr id="8" name="Рисунок 7">
            <a:extLst>
              <a:ext uri="{FF2B5EF4-FFF2-40B4-BE49-F238E27FC236}">
                <a16:creationId xmlns:a16="http://schemas.microsoft.com/office/drawing/2014/main" id="{95549C61-BA4C-4BDF-ADEE-DBF82F2F4984}"/>
              </a:ext>
            </a:extLst>
          </p:cNvPr>
          <p:cNvPicPr>
            <a:picLocks noChangeAspect="1"/>
          </p:cNvPicPr>
          <p:nvPr/>
        </p:nvPicPr>
        <p:blipFill>
          <a:blip r:embed="rId3"/>
          <a:stretch>
            <a:fillRect/>
          </a:stretch>
        </p:blipFill>
        <p:spPr>
          <a:xfrm>
            <a:off x="5788368" y="2564904"/>
            <a:ext cx="6068272" cy="2505425"/>
          </a:xfrm>
          <a:prstGeom prst="rect">
            <a:avLst/>
          </a:prstGeom>
        </p:spPr>
      </p:pic>
    </p:spTree>
    <p:extLst>
      <p:ext uri="{BB962C8B-B14F-4D97-AF65-F5344CB8AC3E}">
        <p14:creationId xmlns:p14="http://schemas.microsoft.com/office/powerpoint/2010/main" val="9566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7A2012-DDDA-435A-8666-3732427B6A5F}"/>
              </a:ext>
            </a:extLst>
          </p:cNvPr>
          <p:cNvSpPr>
            <a:spLocks noGrp="1"/>
          </p:cNvSpPr>
          <p:nvPr>
            <p:ph type="title"/>
          </p:nvPr>
        </p:nvSpPr>
        <p:spPr/>
        <p:txBody>
          <a:bodyPr/>
          <a:lstStyle/>
          <a:p>
            <a:r>
              <a:rPr lang="ru-RU" dirty="0"/>
              <a:t>Результаты моделирования</a:t>
            </a:r>
          </a:p>
        </p:txBody>
      </p:sp>
      <p:graphicFrame>
        <p:nvGraphicFramePr>
          <p:cNvPr id="7" name="Диаграмма 6">
            <a:extLst>
              <a:ext uri="{FF2B5EF4-FFF2-40B4-BE49-F238E27FC236}">
                <a16:creationId xmlns:a16="http://schemas.microsoft.com/office/drawing/2014/main" id="{00266F64-FAF8-400F-8C57-E72DA49EFCFE}"/>
              </a:ext>
            </a:extLst>
          </p:cNvPr>
          <p:cNvGraphicFramePr/>
          <p:nvPr>
            <p:extLst>
              <p:ext uri="{D42A27DB-BD31-4B8C-83A1-F6EECF244321}">
                <p14:modId xmlns:p14="http://schemas.microsoft.com/office/powerpoint/2010/main" val="3768414662"/>
              </p:ext>
            </p:extLst>
          </p:nvPr>
        </p:nvGraphicFramePr>
        <p:xfrm>
          <a:off x="2135560" y="1556792"/>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298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452DBB32-E4A8-4A74-8BD3-0BE6CBCD2811}"/>
              </a:ext>
            </a:extLst>
          </p:cNvPr>
          <p:cNvSpPr/>
          <p:nvPr/>
        </p:nvSpPr>
        <p:spPr>
          <a:xfrm>
            <a:off x="0" y="1484784"/>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D509DBA7-5DC8-471B-8B63-1D3052634736}"/>
              </a:ext>
            </a:extLst>
          </p:cNvPr>
          <p:cNvSpPr>
            <a:spLocks noGrp="1"/>
          </p:cNvSpPr>
          <p:nvPr>
            <p:ph type="title"/>
          </p:nvPr>
        </p:nvSpPr>
        <p:spPr/>
        <p:txBody>
          <a:bodyPr/>
          <a:lstStyle/>
          <a:p>
            <a:r>
              <a:rPr lang="ru-RU" dirty="0"/>
              <a:t>Результаты моделирования (продолжение)</a:t>
            </a:r>
          </a:p>
        </p:txBody>
      </p:sp>
      <p:graphicFrame>
        <p:nvGraphicFramePr>
          <p:cNvPr id="10" name="Диаграмма 9">
            <a:extLst>
              <a:ext uri="{FF2B5EF4-FFF2-40B4-BE49-F238E27FC236}">
                <a16:creationId xmlns:a16="http://schemas.microsoft.com/office/drawing/2014/main" id="{DB65866F-1B6D-4E64-85DC-A214C309D406}"/>
              </a:ext>
            </a:extLst>
          </p:cNvPr>
          <p:cNvGraphicFramePr/>
          <p:nvPr>
            <p:extLst>
              <p:ext uri="{D42A27DB-BD31-4B8C-83A1-F6EECF244321}">
                <p14:modId xmlns:p14="http://schemas.microsoft.com/office/powerpoint/2010/main" val="1459296346"/>
              </p:ext>
            </p:extLst>
          </p:nvPr>
        </p:nvGraphicFramePr>
        <p:xfrm>
          <a:off x="2032000" y="1507573"/>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36587ABF-E494-418B-BE36-50A27515969E}"/>
              </a:ext>
            </a:extLst>
          </p:cNvPr>
          <p:cNvSpPr txBox="1"/>
          <p:nvPr/>
        </p:nvSpPr>
        <p:spPr>
          <a:xfrm>
            <a:off x="2987302" y="2282349"/>
            <a:ext cx="1130438" cy="369332"/>
          </a:xfrm>
          <a:prstGeom prst="rect">
            <a:avLst/>
          </a:prstGeom>
          <a:noFill/>
        </p:spPr>
        <p:txBody>
          <a:bodyPr wrap="none" rtlCol="0">
            <a:spAutoFit/>
          </a:bodyPr>
          <a:lstStyle/>
          <a:p>
            <a:r>
              <a:rPr lang="ru-RU" dirty="0"/>
              <a:t>сгибание</a:t>
            </a:r>
          </a:p>
        </p:txBody>
      </p:sp>
      <p:sp>
        <p:nvSpPr>
          <p:cNvPr id="12" name="TextBox 11">
            <a:extLst>
              <a:ext uri="{FF2B5EF4-FFF2-40B4-BE49-F238E27FC236}">
                <a16:creationId xmlns:a16="http://schemas.microsoft.com/office/drawing/2014/main" id="{58404031-54F3-41B8-AF2C-FA7E9EB0AC92}"/>
              </a:ext>
            </a:extLst>
          </p:cNvPr>
          <p:cNvSpPr txBox="1"/>
          <p:nvPr/>
        </p:nvSpPr>
        <p:spPr>
          <a:xfrm>
            <a:off x="7824192" y="2272503"/>
            <a:ext cx="1380506" cy="369332"/>
          </a:xfrm>
          <a:prstGeom prst="rect">
            <a:avLst/>
          </a:prstGeom>
          <a:noFill/>
        </p:spPr>
        <p:txBody>
          <a:bodyPr wrap="none" rtlCol="0">
            <a:spAutoFit/>
          </a:bodyPr>
          <a:lstStyle/>
          <a:p>
            <a:r>
              <a:rPr lang="ru-RU" dirty="0"/>
              <a:t>разгибание</a:t>
            </a:r>
          </a:p>
        </p:txBody>
      </p:sp>
      <p:cxnSp>
        <p:nvCxnSpPr>
          <p:cNvPr id="14" name="Прямая соединительная линия 13">
            <a:extLst>
              <a:ext uri="{FF2B5EF4-FFF2-40B4-BE49-F238E27FC236}">
                <a16:creationId xmlns:a16="http://schemas.microsoft.com/office/drawing/2014/main" id="{D1DFA234-289A-4429-8E70-8488F061ECAE}"/>
              </a:ext>
            </a:extLst>
          </p:cNvPr>
          <p:cNvCxnSpPr/>
          <p:nvPr/>
        </p:nvCxnSpPr>
        <p:spPr>
          <a:xfrm flipH="1">
            <a:off x="6168008" y="2457169"/>
            <a:ext cx="72008" cy="406817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5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4B45E2-8966-4D32-8746-B3FF8B71DBAE}"/>
              </a:ext>
            </a:extLst>
          </p:cNvPr>
          <p:cNvSpPr>
            <a:spLocks noGrp="1"/>
          </p:cNvSpPr>
          <p:nvPr>
            <p:ph type="title"/>
          </p:nvPr>
        </p:nvSpPr>
        <p:spPr/>
        <p:txBody>
          <a:bodyPr/>
          <a:lstStyle/>
          <a:p>
            <a:r>
              <a:rPr lang="ru-RU" dirty="0"/>
              <a:t>Биомеханика родов</a:t>
            </a:r>
          </a:p>
        </p:txBody>
      </p:sp>
      <p:sp>
        <p:nvSpPr>
          <p:cNvPr id="3" name="Текст 2">
            <a:extLst>
              <a:ext uri="{FF2B5EF4-FFF2-40B4-BE49-F238E27FC236}">
                <a16:creationId xmlns:a16="http://schemas.microsoft.com/office/drawing/2014/main" id="{0554FDA5-B43D-4104-98C6-571FD8381099}"/>
              </a:ext>
            </a:extLst>
          </p:cNvPr>
          <p:cNvSpPr>
            <a:spLocks noGrp="1"/>
          </p:cNvSpPr>
          <p:nvPr>
            <p:ph type="body" idx="1"/>
          </p:nvPr>
        </p:nvSpPr>
        <p:spPr/>
        <p:txBody>
          <a:bodyPr/>
          <a:lstStyle/>
          <a:p>
            <a:r>
              <a:rPr lang="ru-RU" dirty="0"/>
              <a:t>поиск идеального положения</a:t>
            </a:r>
          </a:p>
        </p:txBody>
      </p:sp>
    </p:spTree>
    <p:extLst>
      <p:ext uri="{BB962C8B-B14F-4D97-AF65-F5344CB8AC3E}">
        <p14:creationId xmlns:p14="http://schemas.microsoft.com/office/powerpoint/2010/main" val="35935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303B44-71F5-4066-A25D-A6AAC647BD7F}"/>
              </a:ext>
            </a:extLst>
          </p:cNvPr>
          <p:cNvSpPr>
            <a:spLocks noGrp="1"/>
          </p:cNvSpPr>
          <p:nvPr>
            <p:ph type="title"/>
          </p:nvPr>
        </p:nvSpPr>
        <p:spPr/>
        <p:txBody>
          <a:bodyPr/>
          <a:lstStyle/>
          <a:p>
            <a:r>
              <a:rPr lang="ru-RU" dirty="0"/>
              <a:t>Проблематика</a:t>
            </a:r>
          </a:p>
        </p:txBody>
      </p:sp>
      <p:sp>
        <p:nvSpPr>
          <p:cNvPr id="4" name="TextBox 3">
            <a:extLst>
              <a:ext uri="{FF2B5EF4-FFF2-40B4-BE49-F238E27FC236}">
                <a16:creationId xmlns:a16="http://schemas.microsoft.com/office/drawing/2014/main" id="{EECB2662-E7B9-4E77-B26A-63C4BA8ACD79}"/>
              </a:ext>
            </a:extLst>
          </p:cNvPr>
          <p:cNvSpPr txBox="1"/>
          <p:nvPr/>
        </p:nvSpPr>
        <p:spPr>
          <a:xfrm>
            <a:off x="515380" y="1916832"/>
            <a:ext cx="11161240" cy="3970318"/>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Материнская заболеваемость и смертность недопустимо высоки, и одной из основных причин являются биомеханические осложнения</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2" action="ppaction://hlinksldjump"/>
              </a:rPr>
              <a:t>27</a:t>
            </a:r>
            <a:r>
              <a:rPr lang="en-US" sz="1800" dirty="0">
                <a:solidFill>
                  <a:srgbClr val="000000"/>
                </a:solidFill>
                <a:effectLst/>
                <a:latin typeface="Microsoft Sans Serif" panose="020B0604020202020204" pitchFamily="34" charset="0"/>
                <a:ea typeface="Microsoft Sans Serif" panose="020B0604020202020204" pitchFamily="34" charset="0"/>
              </a:rPr>
              <a:t>]</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Механизмы и вероятность безопасных вагинальных родов во многом зависят от костной структуры таза</a:t>
            </a:r>
            <a:r>
              <a:rPr lang="fy-NL" dirty="0">
                <a:solidFill>
                  <a:srgbClr val="000000"/>
                </a:solidFill>
                <a:latin typeface="Microsoft Sans Serif" panose="020B0604020202020204" pitchFamily="34" charset="0"/>
                <a:ea typeface="Microsoft Sans Serif" panose="020B0604020202020204" pitchFamily="34" charset="0"/>
              </a:rPr>
              <a:t> [</a:t>
            </a:r>
            <a:r>
              <a:rPr lang="fy-NL" dirty="0">
                <a:solidFill>
                  <a:srgbClr val="000000"/>
                </a:solidFill>
                <a:latin typeface="Microsoft Sans Serif" panose="020B0604020202020204" pitchFamily="34" charset="0"/>
                <a:ea typeface="Microsoft Sans Serif" panose="020B0604020202020204" pitchFamily="34" charset="0"/>
                <a:hlinkClick r:id="rId2" action="ppaction://hlinksldjump"/>
              </a:rPr>
              <a:t>28</a:t>
            </a:r>
            <a:r>
              <a:rPr lang="fy-NL" dirty="0">
                <a:solidFill>
                  <a:srgbClr val="000000"/>
                </a:solidFill>
                <a:latin typeface="Microsoft Sans Serif" panose="020B0604020202020204" pitchFamily="34" charset="0"/>
                <a:ea typeface="Microsoft Sans Serif" panose="020B0604020202020204" pitchFamily="34" charset="0"/>
              </a:rPr>
              <a:t>]</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Всемирная организация здравоохранения рекомендует возможность выбора положения при родах, чтобы женщина чувствовала себя более комфортно и положительно влияла на материнский опыт родов. </a:t>
            </a:r>
          </a:p>
          <a:p>
            <a:endParaRPr lang="fy-NL"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Напротив, в нескольких исследованиях сообщалось, что медицинские работники склонны отдавать предпочтение положению лежа на спине из-за протоколов, установленных для медицинского вмешательства и наблюдения, а также</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низкая уверенность в ограниченных научных доказательствах других</a:t>
            </a:r>
            <a:endParaRPr lang="ru-RU" dirty="0"/>
          </a:p>
        </p:txBody>
      </p:sp>
    </p:spTree>
    <p:extLst>
      <p:ext uri="{BB962C8B-B14F-4D97-AF65-F5344CB8AC3E}">
        <p14:creationId xmlns:p14="http://schemas.microsoft.com/office/powerpoint/2010/main" val="38384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r>
              <a:rPr lang="ru-RU" dirty="0"/>
              <a:t>Биомеханика фасеточных суставов</a:t>
            </a:r>
          </a:p>
        </p:txBody>
      </p:sp>
      <p:sp>
        <p:nvSpPr>
          <p:cNvPr id="4" name="Текст 2">
            <a:extLst>
              <a:ext uri="{FF2B5EF4-FFF2-40B4-BE49-F238E27FC236}">
                <a16:creationId xmlns:a16="http://schemas.microsoft.com/office/drawing/2014/main" id="{15A46425-CC0B-4A44-B31F-08FC41E578B8}"/>
              </a:ext>
            </a:extLst>
          </p:cNvPr>
          <p:cNvSpPr>
            <a:spLocks noGrp="1"/>
          </p:cNvSpPr>
          <p:nvPr>
            <p:ph type="body" idx="1"/>
          </p:nvPr>
        </p:nvSpPr>
        <p:spPr>
          <a:xfrm>
            <a:off x="1066800" y="5181600"/>
            <a:ext cx="7772400" cy="685800"/>
          </a:xfrm>
        </p:spPr>
        <p:txBody>
          <a:bodyPr/>
          <a:lstStyle/>
          <a:p>
            <a:r>
              <a:rPr lang="ru-RU" dirty="0"/>
              <a:t>обзор</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D82ABA-24A3-428C-B9CE-260D65210C7D}"/>
              </a:ext>
            </a:extLst>
          </p:cNvPr>
          <p:cNvSpPr>
            <a:spLocks noGrp="1"/>
          </p:cNvSpPr>
          <p:nvPr>
            <p:ph type="title"/>
          </p:nvPr>
        </p:nvSpPr>
        <p:spPr/>
        <p:txBody>
          <a:bodyPr/>
          <a:lstStyle/>
          <a:p>
            <a:r>
              <a:rPr lang="ru-RU" dirty="0"/>
              <a:t>Детализация</a:t>
            </a:r>
          </a:p>
        </p:txBody>
      </p:sp>
      <p:sp>
        <p:nvSpPr>
          <p:cNvPr id="4" name="TextBox 3">
            <a:extLst>
              <a:ext uri="{FF2B5EF4-FFF2-40B4-BE49-F238E27FC236}">
                <a16:creationId xmlns:a16="http://schemas.microsoft.com/office/drawing/2014/main" id="{6844DCB2-8D6B-42D3-96E2-21671C302DCD}"/>
              </a:ext>
            </a:extLst>
          </p:cNvPr>
          <p:cNvSpPr txBox="1"/>
          <p:nvPr/>
        </p:nvSpPr>
        <p:spPr>
          <a:xfrm>
            <a:off x="263352" y="1628800"/>
            <a:ext cx="11377264" cy="5078313"/>
          </a:xfrm>
          <a:prstGeom prst="rect">
            <a:avLst/>
          </a:prstGeom>
          <a:noFill/>
        </p:spPr>
        <p:txBody>
          <a:bodyPr wrap="square">
            <a:spAutoFit/>
          </a:bodyPr>
          <a:lstStyle/>
          <a:p>
            <a:r>
              <a:rPr lang="ru-RU" dirty="0">
                <a:solidFill>
                  <a:srgbClr val="212121"/>
                </a:solidFill>
                <a:latin typeface="BlinkMacSystemFont"/>
              </a:rPr>
              <a:t>В</a:t>
            </a:r>
            <a:r>
              <a:rPr lang="ru-RU" b="0" i="0" dirty="0">
                <a:solidFill>
                  <a:srgbClr val="212121"/>
                </a:solidFill>
                <a:effectLst/>
                <a:latin typeface="BlinkMacSystemFont"/>
              </a:rPr>
              <a:t>о время вагинальных родов мать может принять несколько положений, чтобы чувствовать себя более комфортно и облегчить родовой процесс. Позы для родов можно разделить на позиции, в которых вес тела матери переносится на крестец или с него</a:t>
            </a:r>
            <a:r>
              <a:rPr lang="en-US" dirty="0">
                <a:solidFill>
                  <a:srgbClr val="212121"/>
                </a:solidFill>
                <a:latin typeface="BlinkMacSystemFont"/>
              </a:rPr>
              <a:t>:</a:t>
            </a:r>
          </a:p>
          <a:p>
            <a:pPr marL="285750" indent="-285750">
              <a:buFont typeface="Arial" panose="020B0604020202020204" pitchFamily="34" charset="0"/>
              <a:buChar char="•"/>
            </a:pPr>
            <a:r>
              <a:rPr lang="ru-RU" b="0" i="0" dirty="0">
                <a:solidFill>
                  <a:srgbClr val="212121"/>
                </a:solidFill>
                <a:effectLst/>
                <a:latin typeface="BlinkMacSystemFont"/>
              </a:rPr>
              <a:t>положени</a:t>
            </a:r>
            <a:r>
              <a:rPr lang="ru-RU" dirty="0">
                <a:solidFill>
                  <a:srgbClr val="212121"/>
                </a:solidFill>
                <a:latin typeface="BlinkMacSystemFont"/>
              </a:rPr>
              <a:t>я</a:t>
            </a:r>
            <a:r>
              <a:rPr lang="ru-RU" b="0" i="0" dirty="0">
                <a:solidFill>
                  <a:srgbClr val="212121"/>
                </a:solidFill>
                <a:effectLst/>
                <a:latin typeface="BlinkMacSystemFont"/>
              </a:rPr>
              <a:t>, в которых вес тела не находится на крестце (позы с гибким крестцом, обеспечивают движение копчика) :</a:t>
            </a:r>
            <a:endParaRPr lang="en-US" dirty="0">
              <a:solidFill>
                <a:srgbClr val="212121"/>
              </a:solidFill>
              <a:latin typeface="BlinkMacSystemFont"/>
            </a:endParaRPr>
          </a:p>
          <a:p>
            <a:pPr marL="742950" lvl="1" indent="-285750">
              <a:buFont typeface="Arial" panose="020B0604020202020204" pitchFamily="34" charset="0"/>
              <a:buChar char="•"/>
            </a:pPr>
            <a:r>
              <a:rPr lang="ru-RU" b="0" i="0" dirty="0">
                <a:solidFill>
                  <a:srgbClr val="212121"/>
                </a:solidFill>
                <a:effectLst/>
                <a:latin typeface="BlinkMacSystemFont"/>
              </a:rPr>
              <a:t>на коленях</a:t>
            </a:r>
            <a:endParaRPr lang="en-US" b="0" i="0" dirty="0">
              <a:solidFill>
                <a:srgbClr val="212121"/>
              </a:solidFill>
              <a:effectLst/>
              <a:latin typeface="BlinkMacSystemFont"/>
            </a:endParaRPr>
          </a:p>
          <a:p>
            <a:pPr marL="742950" lvl="1" indent="-285750">
              <a:buFont typeface="Arial" panose="020B0604020202020204" pitchFamily="34" charset="0"/>
              <a:buChar char="•"/>
            </a:pPr>
            <a:r>
              <a:rPr lang="ru-RU" b="0" i="0" dirty="0">
                <a:solidFill>
                  <a:srgbClr val="212121"/>
                </a:solidFill>
                <a:effectLst/>
                <a:latin typeface="BlinkMacSystemFont"/>
              </a:rPr>
              <a:t>стоя</a:t>
            </a:r>
            <a:endParaRPr lang="en-US" b="0" i="0" dirty="0">
              <a:solidFill>
                <a:srgbClr val="212121"/>
              </a:solidFill>
              <a:effectLst/>
              <a:latin typeface="BlinkMacSystemFont"/>
            </a:endParaRPr>
          </a:p>
          <a:p>
            <a:pPr marL="742950" lvl="1" indent="-285750">
              <a:buFont typeface="Arial" panose="020B0604020202020204" pitchFamily="34" charset="0"/>
              <a:buChar char="•"/>
            </a:pPr>
            <a:r>
              <a:rPr lang="ru-RU" b="0" i="0" dirty="0">
                <a:solidFill>
                  <a:srgbClr val="212121"/>
                </a:solidFill>
                <a:effectLst/>
                <a:latin typeface="BlinkMacSystemFont"/>
              </a:rPr>
              <a:t>на корточках </a:t>
            </a:r>
            <a:endParaRPr lang="en-US" b="0" i="0" dirty="0">
              <a:solidFill>
                <a:srgbClr val="212121"/>
              </a:solidFill>
              <a:effectLst/>
              <a:latin typeface="BlinkMacSystemFont"/>
            </a:endParaRPr>
          </a:p>
          <a:p>
            <a:pPr marL="742950" lvl="1" indent="-285750">
              <a:buFont typeface="Arial" panose="020B0604020202020204" pitchFamily="34" charset="0"/>
              <a:buChar char="•"/>
            </a:pPr>
            <a:r>
              <a:rPr lang="ru-RU" b="0" i="0" dirty="0">
                <a:solidFill>
                  <a:srgbClr val="212121"/>
                </a:solidFill>
                <a:effectLst/>
                <a:latin typeface="BlinkMacSystemFont"/>
              </a:rPr>
              <a:t>сидя</a:t>
            </a:r>
          </a:p>
          <a:p>
            <a:pPr marL="285750" indent="-285750">
              <a:buFont typeface="Arial" panose="020B0604020202020204" pitchFamily="34" charset="0"/>
              <a:buChar char="•"/>
            </a:pPr>
            <a:endParaRPr lang="ru-RU" b="0" i="0" dirty="0">
              <a:solidFill>
                <a:srgbClr val="212121"/>
              </a:solidFill>
              <a:effectLst/>
              <a:latin typeface="BlinkMacSystemFont"/>
            </a:endParaRPr>
          </a:p>
          <a:p>
            <a:pPr marL="285750" indent="-285750">
              <a:buFont typeface="Arial" panose="020B0604020202020204" pitchFamily="34" charset="0"/>
              <a:buChar char="•"/>
            </a:pPr>
            <a:r>
              <a:rPr lang="ru-RU" b="0" i="0" dirty="0">
                <a:solidFill>
                  <a:srgbClr val="212121"/>
                </a:solidFill>
                <a:effectLst/>
                <a:latin typeface="BlinkMacSystemFont"/>
              </a:rPr>
              <a:t>положения, в которых вес приходится на крестец (негибкие положения крестца)</a:t>
            </a:r>
          </a:p>
          <a:p>
            <a:pPr marL="742950" lvl="1" indent="-285750">
              <a:buFont typeface="Arial" panose="020B0604020202020204" pitchFamily="34" charset="0"/>
              <a:buChar char="•"/>
            </a:pPr>
            <a:r>
              <a:rPr lang="ru-RU" dirty="0">
                <a:solidFill>
                  <a:srgbClr val="212121"/>
                </a:solidFill>
                <a:latin typeface="BlinkMacSystemFont"/>
              </a:rPr>
              <a:t>на спине</a:t>
            </a:r>
          </a:p>
          <a:p>
            <a:pPr marL="742950" lvl="1" indent="-285750">
              <a:buFont typeface="Arial" panose="020B0604020202020204" pitchFamily="34" charset="0"/>
              <a:buChar char="•"/>
            </a:pPr>
            <a:r>
              <a:rPr lang="ru-RU" dirty="0" err="1">
                <a:solidFill>
                  <a:srgbClr val="212121"/>
                </a:solidFill>
                <a:latin typeface="BlinkMacSystemFont"/>
              </a:rPr>
              <a:t>литотомия</a:t>
            </a:r>
            <a:endParaRPr lang="ru-RU" dirty="0">
              <a:solidFill>
                <a:srgbClr val="212121"/>
              </a:solidFill>
              <a:latin typeface="BlinkMacSystemFont"/>
            </a:endParaRPr>
          </a:p>
          <a:p>
            <a:pPr marL="742950" lvl="1" indent="-285750">
              <a:buFont typeface="Arial" panose="020B0604020202020204" pitchFamily="34" charset="0"/>
              <a:buChar char="•"/>
            </a:pPr>
            <a:r>
              <a:rPr lang="ru-RU" dirty="0">
                <a:solidFill>
                  <a:srgbClr val="212121"/>
                </a:solidFill>
                <a:latin typeface="BlinkMacSystemFont"/>
              </a:rPr>
              <a:t>полу лежачее положение </a:t>
            </a:r>
          </a:p>
          <a:p>
            <a:pPr marL="742950" lvl="1" indent="-285750">
              <a:buFont typeface="Arial" panose="020B0604020202020204" pitchFamily="34" charset="0"/>
              <a:buChar char="•"/>
            </a:pPr>
            <a:r>
              <a:rPr lang="ru-RU" dirty="0">
                <a:solidFill>
                  <a:srgbClr val="212121"/>
                </a:solidFill>
                <a:latin typeface="BlinkMacSystemFont"/>
              </a:rPr>
              <a:t>положение на спине</a:t>
            </a:r>
          </a:p>
          <a:p>
            <a:endParaRPr lang="ru-RU" b="0" i="0" dirty="0">
              <a:solidFill>
                <a:srgbClr val="212121"/>
              </a:solidFill>
              <a:effectLst/>
              <a:latin typeface="BlinkMacSystemFont"/>
            </a:endParaRPr>
          </a:p>
          <a:p>
            <a:r>
              <a:rPr lang="ru-RU" b="0" i="0" dirty="0">
                <a:solidFill>
                  <a:srgbClr val="212121"/>
                </a:solidFill>
                <a:effectLst/>
                <a:latin typeface="BlinkMacSystemFont"/>
              </a:rPr>
              <a:t> На выбранные позиции большое влияние оказывают такие факторы, как наблюдение и вмешательство во время второго периода родов.</a:t>
            </a:r>
          </a:p>
        </p:txBody>
      </p:sp>
    </p:spTree>
    <p:extLst>
      <p:ext uri="{BB962C8B-B14F-4D97-AF65-F5344CB8AC3E}">
        <p14:creationId xmlns:p14="http://schemas.microsoft.com/office/powerpoint/2010/main" val="18894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D82ABA-24A3-428C-B9CE-260D65210C7D}"/>
              </a:ext>
            </a:extLst>
          </p:cNvPr>
          <p:cNvSpPr>
            <a:spLocks noGrp="1"/>
          </p:cNvSpPr>
          <p:nvPr>
            <p:ph type="title"/>
          </p:nvPr>
        </p:nvSpPr>
        <p:spPr/>
        <p:txBody>
          <a:bodyPr/>
          <a:lstStyle/>
          <a:p>
            <a:r>
              <a:rPr lang="ru-RU" dirty="0"/>
              <a:t>Цель моделирования</a:t>
            </a:r>
          </a:p>
        </p:txBody>
      </p:sp>
      <p:sp>
        <p:nvSpPr>
          <p:cNvPr id="4" name="TextBox 3">
            <a:extLst>
              <a:ext uri="{FF2B5EF4-FFF2-40B4-BE49-F238E27FC236}">
                <a16:creationId xmlns:a16="http://schemas.microsoft.com/office/drawing/2014/main" id="{6844DCB2-8D6B-42D3-96E2-21671C302DCD}"/>
              </a:ext>
            </a:extLst>
          </p:cNvPr>
          <p:cNvSpPr txBox="1"/>
          <p:nvPr/>
        </p:nvSpPr>
        <p:spPr>
          <a:xfrm>
            <a:off x="263352" y="2967335"/>
            <a:ext cx="11377264" cy="923330"/>
          </a:xfrm>
          <a:prstGeom prst="rect">
            <a:avLst/>
          </a:prstGeom>
          <a:noFill/>
        </p:spPr>
        <p:txBody>
          <a:bodyPr wrap="square">
            <a:spAutoFit/>
          </a:bodyPr>
          <a:lstStyle/>
          <a:p>
            <a:r>
              <a:rPr lang="ru-RU" b="0" i="0" dirty="0">
                <a:solidFill>
                  <a:srgbClr val="212121"/>
                </a:solidFill>
                <a:effectLst/>
                <a:latin typeface="BlinkMacSystemFont"/>
              </a:rPr>
              <a:t>Биомеханическое моделирование способствует лучшему пониманию процесса, связанному с расширением лобкового симфиза и биомеханикой гибких и негибких положений крестца, которые могут быть приняты </a:t>
            </a:r>
            <a:r>
              <a:rPr lang="ru-RU" dirty="0">
                <a:solidFill>
                  <a:srgbClr val="212121"/>
                </a:solidFill>
                <a:latin typeface="BlinkMacSystemFont"/>
              </a:rPr>
              <a:t>на</a:t>
            </a:r>
            <a:r>
              <a:rPr lang="ru-RU" b="0" i="0" dirty="0">
                <a:solidFill>
                  <a:srgbClr val="212121"/>
                </a:solidFill>
                <a:effectLst/>
                <a:latin typeface="BlinkMacSystemFont"/>
              </a:rPr>
              <a:t> втором этапе родов, а также их патофизиологическими последствиями.</a:t>
            </a:r>
            <a:endParaRPr lang="ru-RU" dirty="0"/>
          </a:p>
        </p:txBody>
      </p:sp>
    </p:spTree>
    <p:extLst>
      <p:ext uri="{BB962C8B-B14F-4D97-AF65-F5344CB8AC3E}">
        <p14:creationId xmlns:p14="http://schemas.microsoft.com/office/powerpoint/2010/main" val="6917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F9A796-1830-45BB-A2A3-36F07693BB0B}"/>
              </a:ext>
            </a:extLst>
          </p:cNvPr>
          <p:cNvSpPr>
            <a:spLocks noGrp="1"/>
          </p:cNvSpPr>
          <p:nvPr>
            <p:ph type="title"/>
          </p:nvPr>
        </p:nvSpPr>
        <p:spPr/>
        <p:txBody>
          <a:bodyPr/>
          <a:lstStyle/>
          <a:p>
            <a:r>
              <a:rPr lang="ru-RU" dirty="0"/>
              <a:t>Методы</a:t>
            </a:r>
          </a:p>
        </p:txBody>
      </p:sp>
      <p:sp>
        <p:nvSpPr>
          <p:cNvPr id="4" name="TextBox 3">
            <a:extLst>
              <a:ext uri="{FF2B5EF4-FFF2-40B4-BE49-F238E27FC236}">
                <a16:creationId xmlns:a16="http://schemas.microsoft.com/office/drawing/2014/main" id="{7EC60673-8E5D-4062-8391-825032B704A0}"/>
              </a:ext>
            </a:extLst>
          </p:cNvPr>
          <p:cNvSpPr txBox="1"/>
          <p:nvPr/>
        </p:nvSpPr>
        <p:spPr>
          <a:xfrm>
            <a:off x="551384" y="1997839"/>
            <a:ext cx="11377264" cy="2862322"/>
          </a:xfrm>
          <a:prstGeom prst="rect">
            <a:avLst/>
          </a:prstGeom>
          <a:noFill/>
        </p:spPr>
        <p:txBody>
          <a:bodyPr wrap="square">
            <a:spAutoFit/>
          </a:bodyPr>
          <a:lstStyle/>
          <a:p>
            <a:r>
              <a:rPr lang="ru-RU" b="0" i="0" dirty="0">
                <a:solidFill>
                  <a:srgbClr val="212121"/>
                </a:solidFill>
                <a:effectLst/>
                <a:latin typeface="BlinkMacSystemFont"/>
              </a:rPr>
              <a:t>Для имитации родов через естественные родовые пути была создана компьютерная модель с конечными элементами </a:t>
            </a:r>
            <a:r>
              <a:rPr lang="en-US" b="0" i="0" dirty="0">
                <a:solidFill>
                  <a:srgbClr val="212121"/>
                </a:solidFill>
                <a:effectLst/>
                <a:latin typeface="BlinkMacSystemFont"/>
              </a:rPr>
              <a:t>[</a:t>
            </a:r>
            <a:r>
              <a:rPr lang="ru-RU" b="0" i="0" dirty="0">
                <a:solidFill>
                  <a:srgbClr val="212121"/>
                </a:solidFill>
                <a:effectLst/>
                <a:latin typeface="BlinkMacSystemFont"/>
                <a:hlinkClick r:id="rId2" action="ppaction://hlinksldjump"/>
              </a:rPr>
              <a:t>26</a:t>
            </a:r>
            <a:r>
              <a:rPr lang="en-US" b="0" i="0" dirty="0">
                <a:solidFill>
                  <a:srgbClr val="212121"/>
                </a:solidFill>
                <a:effectLst/>
                <a:latin typeface="BlinkMacSystemFont"/>
              </a:rPr>
              <a:t>]</a:t>
            </a:r>
            <a:r>
              <a:rPr lang="ru-RU" b="0" i="0" dirty="0">
                <a:solidFill>
                  <a:srgbClr val="212121"/>
                </a:solidFill>
                <a:effectLst/>
                <a:latin typeface="BlinkMacSystemFont"/>
              </a:rPr>
              <a:t>, состоящая из:</a:t>
            </a:r>
          </a:p>
          <a:p>
            <a:pPr marL="285750" indent="-285750">
              <a:buFont typeface="Arial" panose="020B0604020202020204" pitchFamily="34" charset="0"/>
              <a:buChar char="•"/>
            </a:pPr>
            <a:r>
              <a:rPr lang="ru-RU" b="0" i="0" dirty="0">
                <a:solidFill>
                  <a:srgbClr val="212121"/>
                </a:solidFill>
                <a:effectLst/>
                <a:latin typeface="BlinkMacSystemFont"/>
              </a:rPr>
              <a:t>мышц тазового дна, прикрепленных к костям</a:t>
            </a:r>
          </a:p>
          <a:p>
            <a:pPr marL="285750" indent="-285750">
              <a:buFont typeface="Arial" panose="020B0604020202020204" pitchFamily="34" charset="0"/>
              <a:buChar char="•"/>
            </a:pPr>
            <a:r>
              <a:rPr lang="ru-RU" b="0" i="0" dirty="0">
                <a:solidFill>
                  <a:srgbClr val="212121"/>
                </a:solidFill>
                <a:effectLst/>
                <a:latin typeface="BlinkMacSystemFont"/>
              </a:rPr>
              <a:t>головы плода</a:t>
            </a:r>
          </a:p>
          <a:p>
            <a:endParaRPr lang="ru-RU" dirty="0">
              <a:solidFill>
                <a:srgbClr val="212121"/>
              </a:solidFill>
              <a:latin typeface="BlinkMacSystemFont"/>
            </a:endParaRPr>
          </a:p>
          <a:p>
            <a:r>
              <a:rPr lang="ru-RU" b="0" i="0" dirty="0">
                <a:solidFill>
                  <a:srgbClr val="212121"/>
                </a:solidFill>
                <a:effectLst/>
                <a:latin typeface="BlinkMacSystemFont"/>
              </a:rPr>
              <a:t>Эта модель была модифицирована, чтобы имитировать два положения при рождении:</a:t>
            </a:r>
            <a:endParaRPr lang="en-US" b="0" i="0" dirty="0">
              <a:solidFill>
                <a:srgbClr val="212121"/>
              </a:solidFill>
              <a:effectLst/>
              <a:latin typeface="BlinkMacSystemFont"/>
            </a:endParaRPr>
          </a:p>
          <a:p>
            <a:pPr marL="342900" indent="-342900">
              <a:buFont typeface="+mj-lt"/>
              <a:buAutoNum type="arabicPeriod"/>
            </a:pPr>
            <a:r>
              <a:rPr lang="ru-RU" b="0" i="0" dirty="0">
                <a:solidFill>
                  <a:srgbClr val="212121"/>
                </a:solidFill>
                <a:effectLst/>
                <a:latin typeface="BlinkMacSystemFont"/>
              </a:rPr>
              <a:t>позволяет свободно двигаться копчику, как в гибких положениях крестца </a:t>
            </a:r>
            <a:endParaRPr lang="en-US" b="0" i="0" dirty="0">
              <a:solidFill>
                <a:srgbClr val="212121"/>
              </a:solidFill>
              <a:effectLst/>
              <a:latin typeface="BlinkMacSystemFont"/>
            </a:endParaRPr>
          </a:p>
          <a:p>
            <a:pPr marL="342900" indent="-342900">
              <a:buFont typeface="+mj-lt"/>
              <a:buAutoNum type="arabicPeriod"/>
            </a:pPr>
            <a:r>
              <a:rPr lang="ru-RU" b="0" i="0" dirty="0">
                <a:solidFill>
                  <a:srgbClr val="212121"/>
                </a:solidFill>
                <a:effectLst/>
                <a:latin typeface="BlinkMacSystemFont"/>
              </a:rPr>
              <a:t>в котором это движение более ограничено, как в негибких положениях крестца</a:t>
            </a:r>
            <a:endParaRPr lang="en-US" b="0" i="0" dirty="0">
              <a:solidFill>
                <a:srgbClr val="212121"/>
              </a:solidFill>
              <a:effectLst/>
              <a:latin typeface="BlinkMacSystemFont"/>
            </a:endParaRPr>
          </a:p>
          <a:p>
            <a:endParaRPr lang="en-US" dirty="0">
              <a:solidFill>
                <a:srgbClr val="212121"/>
              </a:solidFill>
              <a:latin typeface="BlinkMacSystemFont"/>
            </a:endParaRPr>
          </a:p>
          <a:p>
            <a:r>
              <a:rPr lang="ru-RU" dirty="0">
                <a:solidFill>
                  <a:srgbClr val="212121"/>
                </a:solidFill>
                <a:latin typeface="BlinkMacSystemFont"/>
              </a:rPr>
              <a:t>Т</a:t>
            </a:r>
            <a:r>
              <a:rPr lang="ru-RU" b="0" i="0" dirty="0">
                <a:solidFill>
                  <a:srgbClr val="212121"/>
                </a:solidFill>
                <a:effectLst/>
                <a:latin typeface="BlinkMacSystemFont"/>
              </a:rPr>
              <a:t>акже модель учитывала расширение лобкового симфиза, что облегчало прохождение головки плода.</a:t>
            </a:r>
            <a:endParaRPr lang="ru-RU" dirty="0"/>
          </a:p>
        </p:txBody>
      </p:sp>
    </p:spTree>
    <p:extLst>
      <p:ext uri="{BB962C8B-B14F-4D97-AF65-F5344CB8AC3E}">
        <p14:creationId xmlns:p14="http://schemas.microsoft.com/office/powerpoint/2010/main" val="5779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A34851-74B0-47CB-98C3-D37AB584BF3A}"/>
              </a:ext>
            </a:extLst>
          </p:cNvPr>
          <p:cNvSpPr>
            <a:spLocks noGrp="1"/>
          </p:cNvSpPr>
          <p:nvPr>
            <p:ph type="title"/>
          </p:nvPr>
        </p:nvSpPr>
        <p:spPr/>
        <p:txBody>
          <a:bodyPr/>
          <a:lstStyle/>
          <a:p>
            <a:r>
              <a:rPr lang="en-US" dirty="0"/>
              <a:t>3D </a:t>
            </a:r>
            <a:r>
              <a:rPr lang="ru-RU" dirty="0"/>
              <a:t>модель конечных элементов</a:t>
            </a:r>
          </a:p>
        </p:txBody>
      </p:sp>
      <p:sp>
        <p:nvSpPr>
          <p:cNvPr id="4" name="TextBox 3">
            <a:extLst>
              <a:ext uri="{FF2B5EF4-FFF2-40B4-BE49-F238E27FC236}">
                <a16:creationId xmlns:a16="http://schemas.microsoft.com/office/drawing/2014/main" id="{8BD39828-ED5D-4A4F-9FCB-1484C5408BF3}"/>
              </a:ext>
            </a:extLst>
          </p:cNvPr>
          <p:cNvSpPr txBox="1"/>
          <p:nvPr/>
        </p:nvSpPr>
        <p:spPr>
          <a:xfrm>
            <a:off x="695400" y="1614625"/>
            <a:ext cx="11233248" cy="4488345"/>
          </a:xfrm>
          <a:prstGeom prst="rect">
            <a:avLst/>
          </a:prstGeom>
          <a:noFill/>
        </p:spPr>
        <p:txBody>
          <a:bodyPr wrap="square">
            <a:spAutoFit/>
          </a:bodyPr>
          <a:lstStyle/>
          <a:p>
            <a:pPr indent="165100" algn="just">
              <a:lnSpc>
                <a:spcPct val="107000"/>
              </a:lnSpc>
              <a:spcAft>
                <a:spcPts val="400"/>
              </a:spcAft>
            </a:pPr>
            <a:r>
              <a:rPr lang="ru-RU" sz="1800" dirty="0">
                <a:solidFill>
                  <a:srgbClr val="000000"/>
                </a:solidFill>
                <a:effectLst/>
                <a:ea typeface="Times New Roman" panose="02020603050405020304" pitchFamily="18" charset="0"/>
              </a:rPr>
              <a:t>В </a:t>
            </a:r>
            <a:r>
              <a:rPr lang="en-US" dirty="0">
                <a:solidFill>
                  <a:srgbClr val="000000"/>
                </a:solidFill>
                <a:ea typeface="Times New Roman" panose="02020603050405020304" pitchFamily="18" charset="0"/>
              </a:rPr>
              <a:t>[</a:t>
            </a:r>
            <a:r>
              <a:rPr lang="en-US" dirty="0">
                <a:solidFill>
                  <a:srgbClr val="000000"/>
                </a:solidFill>
                <a:ea typeface="Times New Roman" panose="02020603050405020304" pitchFamily="18" charset="0"/>
                <a:hlinkClick r:id="rId2" action="ppaction://hlinksldjump"/>
              </a:rPr>
              <a:t>28</a:t>
            </a:r>
            <a:r>
              <a:rPr lang="en-US" dirty="0">
                <a:solidFill>
                  <a:srgbClr val="000000"/>
                </a:solidFill>
                <a:ea typeface="Times New Roman" panose="02020603050405020304" pitchFamily="18" charset="0"/>
              </a:rPr>
              <a:t>] </a:t>
            </a:r>
            <a:r>
              <a:rPr lang="ru-RU" sz="1800" dirty="0">
                <a:solidFill>
                  <a:srgbClr val="000000"/>
                </a:solidFill>
                <a:effectLst/>
                <a:ea typeface="Times New Roman" panose="02020603050405020304" pitchFamily="18" charset="0"/>
              </a:rPr>
              <a:t>использована трехмерная (3D) модель конечных элементов, утвержденная для вагинальных родов.</a:t>
            </a:r>
          </a:p>
          <a:p>
            <a:pPr indent="165100" algn="just">
              <a:lnSpc>
                <a:spcPct val="107000"/>
              </a:lnSpc>
              <a:spcAft>
                <a:spcPts val="400"/>
              </a:spcAft>
            </a:pPr>
            <a:endParaRPr lang="fy-NL" sz="1800" dirty="0">
              <a:solidFill>
                <a:srgbClr val="000000"/>
              </a:solidFill>
              <a:effectLst/>
              <a:ea typeface="Times New Roman" panose="02020603050405020304" pitchFamily="18" charset="0"/>
            </a:endParaRPr>
          </a:p>
          <a:p>
            <a:pPr indent="165100" algn="just">
              <a:lnSpc>
                <a:spcPct val="107000"/>
              </a:lnSpc>
              <a:spcAft>
                <a:spcPts val="400"/>
              </a:spcAft>
            </a:pPr>
            <a:r>
              <a:rPr lang="fy-NL" sz="1800" dirty="0">
                <a:solidFill>
                  <a:srgbClr val="000000"/>
                </a:solidFill>
                <a:effectLst/>
                <a:ea typeface="Times New Roman" panose="02020603050405020304" pitchFamily="18" charset="0"/>
              </a:rPr>
              <a:t>Модель матери включает:</a:t>
            </a:r>
          </a:p>
          <a:p>
            <a:pPr marL="285750" indent="-285750" algn="just">
              <a:lnSpc>
                <a:spcPct val="107000"/>
              </a:lnSpc>
              <a:spcAft>
                <a:spcPts val="400"/>
              </a:spcAft>
              <a:buFont typeface="Arial" panose="020B0604020202020204" pitchFamily="34" charset="0"/>
              <a:buChar char="•"/>
            </a:pPr>
            <a:r>
              <a:rPr lang="fy-NL" sz="1800" dirty="0">
                <a:solidFill>
                  <a:srgbClr val="000000"/>
                </a:solidFill>
                <a:effectLst/>
                <a:ea typeface="Times New Roman" panose="02020603050405020304" pitchFamily="18" charset="0"/>
              </a:rPr>
              <a:t> мышцы тазового дна (МТД) </a:t>
            </a:r>
          </a:p>
          <a:p>
            <a:pPr marL="285750" indent="-285750" algn="just">
              <a:lnSpc>
                <a:spcPct val="107000"/>
              </a:lnSpc>
              <a:spcAft>
                <a:spcPts val="400"/>
              </a:spcAft>
              <a:buFont typeface="Arial" panose="020B0604020202020204" pitchFamily="34" charset="0"/>
              <a:buChar char="•"/>
            </a:pPr>
            <a:r>
              <a:rPr lang="fy-NL" sz="1800" dirty="0">
                <a:solidFill>
                  <a:srgbClr val="000000"/>
                </a:solidFill>
                <a:effectLst/>
                <a:ea typeface="Times New Roman" panose="02020603050405020304" pitchFamily="18" charset="0"/>
              </a:rPr>
              <a:t>поддерживающие структуры, смоделированные с использованием шестигранных элементов с гибридной формулировкой. </a:t>
            </a:r>
          </a:p>
          <a:p>
            <a:pPr indent="165100" algn="just">
              <a:lnSpc>
                <a:spcPct val="107000"/>
              </a:lnSpc>
              <a:spcAft>
                <a:spcPts val="400"/>
              </a:spcAft>
            </a:pPr>
            <a:endParaRPr lang="fy-NL" dirty="0">
              <a:solidFill>
                <a:srgbClr val="000000"/>
              </a:solidFill>
              <a:ea typeface="Times New Roman" panose="02020603050405020304" pitchFamily="18" charset="0"/>
            </a:endParaRPr>
          </a:p>
          <a:p>
            <a:pPr indent="165100" algn="just">
              <a:lnSpc>
                <a:spcPct val="107000"/>
              </a:lnSpc>
              <a:spcAft>
                <a:spcPts val="400"/>
              </a:spcAft>
            </a:pPr>
            <a:r>
              <a:rPr lang="fy-NL" sz="1800" dirty="0">
                <a:solidFill>
                  <a:srgbClr val="000000"/>
                </a:solidFill>
                <a:effectLst/>
                <a:ea typeface="Times New Roman" panose="02020603050405020304" pitchFamily="18" charset="0"/>
              </a:rPr>
              <a:t>Чтобы объяснить поведение мышц, учитывали вклад различных частей ткани: </a:t>
            </a:r>
          </a:p>
          <a:p>
            <a:pPr marL="285750" indent="-285750" algn="just">
              <a:lnSpc>
                <a:spcPct val="107000"/>
              </a:lnSpc>
              <a:spcAft>
                <a:spcPts val="400"/>
              </a:spcAft>
              <a:buFont typeface="Arial" panose="020B0604020202020204" pitchFamily="34" charset="0"/>
              <a:buChar char="•"/>
            </a:pPr>
            <a:r>
              <a:rPr lang="fy-NL" sz="1800" dirty="0">
                <a:solidFill>
                  <a:srgbClr val="000000"/>
                </a:solidFill>
                <a:effectLst/>
                <a:ea typeface="Times New Roman" panose="02020603050405020304" pitchFamily="18" charset="0"/>
              </a:rPr>
              <a:t>внеклеточного матрикса, который обеспечивает прочность и упругость ткани( U</a:t>
            </a:r>
            <a:r>
              <a:rPr lang="fy-NL" sz="1800" baseline="-25000" dirty="0">
                <a:solidFill>
                  <a:srgbClr val="000000"/>
                </a:solidFill>
                <a:effectLst/>
                <a:ea typeface="Times New Roman" panose="02020603050405020304" pitchFamily="18" charset="0"/>
              </a:rPr>
              <a:t>m</a:t>
            </a:r>
            <a:r>
              <a:rPr lang="fy-NL" sz="1800" dirty="0">
                <a:solidFill>
                  <a:srgbClr val="000000"/>
                </a:solidFill>
                <a:effectLst/>
                <a:ea typeface="Times New Roman" panose="02020603050405020304" pitchFamily="18" charset="0"/>
              </a:rPr>
              <a:t>); </a:t>
            </a:r>
          </a:p>
          <a:p>
            <a:pPr marL="285750" indent="-285750" algn="just">
              <a:lnSpc>
                <a:spcPct val="107000"/>
              </a:lnSpc>
              <a:spcAft>
                <a:spcPts val="400"/>
              </a:spcAft>
              <a:buFont typeface="Arial" panose="020B0604020202020204" pitchFamily="34" charset="0"/>
              <a:buChar char="•"/>
            </a:pPr>
            <a:r>
              <a:rPr lang="fy-NL" sz="1800" dirty="0">
                <a:solidFill>
                  <a:srgbClr val="000000"/>
                </a:solidFill>
                <a:effectLst/>
                <a:ea typeface="Times New Roman" panose="02020603050405020304" pitchFamily="18" charset="0"/>
              </a:rPr>
              <a:t>волокна (U</a:t>
            </a:r>
            <a:r>
              <a:rPr lang="fy-NL" sz="1800" baseline="-25000" dirty="0">
                <a:solidFill>
                  <a:srgbClr val="000000"/>
                </a:solidFill>
                <a:effectLst/>
                <a:ea typeface="Times New Roman" panose="02020603050405020304" pitchFamily="18" charset="0"/>
              </a:rPr>
              <a:t>f</a:t>
            </a:r>
            <a:r>
              <a:rPr lang="fy-NL" sz="1800" dirty="0">
                <a:solidFill>
                  <a:srgbClr val="000000"/>
                </a:solidFill>
                <a:effectLst/>
                <a:ea typeface="Times New Roman" panose="02020603050405020304" pitchFamily="18" charset="0"/>
              </a:rPr>
              <a:t>), ответственные за сокращение мышц:</a:t>
            </a:r>
          </a:p>
          <a:p>
            <a:pPr marL="285750" indent="-285750" algn="just">
              <a:lnSpc>
                <a:spcPct val="107000"/>
              </a:lnSpc>
              <a:spcAft>
                <a:spcPts val="400"/>
              </a:spcAft>
              <a:buFont typeface="Arial" panose="020B0604020202020204" pitchFamily="34" charset="0"/>
              <a:buChar char="•"/>
            </a:pPr>
            <a:r>
              <a:rPr lang="fy-NL" sz="1800" dirty="0">
                <a:solidFill>
                  <a:srgbClr val="000000"/>
                </a:solidFill>
                <a:effectLst/>
                <a:ea typeface="Times New Roman" panose="02020603050405020304" pitchFamily="18" charset="0"/>
              </a:rPr>
              <a:t>пассивная эластическая часть (U</a:t>
            </a:r>
            <a:r>
              <a:rPr lang="fy-NL" sz="1800" baseline="-25000" dirty="0">
                <a:solidFill>
                  <a:srgbClr val="000000"/>
                </a:solidFill>
                <a:effectLst/>
                <a:ea typeface="Times New Roman" panose="02020603050405020304" pitchFamily="18" charset="0"/>
              </a:rPr>
              <a:t>PE</a:t>
            </a:r>
            <a:r>
              <a:rPr lang="fy-NL" sz="1800" dirty="0">
                <a:solidFill>
                  <a:srgbClr val="000000"/>
                </a:solidFill>
                <a:effectLst/>
                <a:ea typeface="Times New Roman" panose="02020603050405020304" pitchFamily="18" charset="0"/>
              </a:rPr>
              <a:t>)</a:t>
            </a:r>
          </a:p>
          <a:p>
            <a:pPr marL="285750" indent="-285750" algn="just">
              <a:lnSpc>
                <a:spcPct val="107000"/>
              </a:lnSpc>
              <a:spcAft>
                <a:spcPts val="400"/>
              </a:spcAft>
              <a:buFont typeface="Arial" panose="020B0604020202020204" pitchFamily="34" charset="0"/>
              <a:buChar char="•"/>
            </a:pPr>
            <a:r>
              <a:rPr lang="fy-NL" sz="1800" dirty="0">
                <a:solidFill>
                  <a:srgbClr val="000000"/>
                </a:solidFill>
                <a:effectLst/>
                <a:ea typeface="Times New Roman" panose="02020603050405020304" pitchFamily="18" charset="0"/>
              </a:rPr>
              <a:t>активная часть (U</a:t>
            </a:r>
            <a:r>
              <a:rPr lang="fy-NL" sz="1800" baseline="-25000" dirty="0">
                <a:solidFill>
                  <a:srgbClr val="000000"/>
                </a:solidFill>
                <a:effectLst/>
                <a:ea typeface="Times New Roman" panose="02020603050405020304" pitchFamily="18" charset="0"/>
              </a:rPr>
              <a:t>SE</a:t>
            </a:r>
            <a:r>
              <a:rPr lang="fy-NL" sz="1800" dirty="0">
                <a:solidFill>
                  <a:srgbClr val="000000"/>
                </a:solidFill>
                <a:effectLst/>
                <a:ea typeface="Times New Roman" panose="02020603050405020304" pitchFamily="18" charset="0"/>
              </a:rPr>
              <a:t>)</a:t>
            </a:r>
          </a:p>
          <a:p>
            <a:pPr marL="285750" indent="-285750" algn="just">
              <a:lnSpc>
                <a:spcPct val="107000"/>
              </a:lnSpc>
              <a:spcAft>
                <a:spcPts val="400"/>
              </a:spcAft>
              <a:buFont typeface="Arial" panose="020B0604020202020204" pitchFamily="34" charset="0"/>
              <a:buChar char="•"/>
            </a:pPr>
            <a:r>
              <a:rPr lang="fy-NL" sz="1800" dirty="0">
                <a:solidFill>
                  <a:srgbClr val="000000"/>
                </a:solidFill>
                <a:effectLst/>
                <a:ea typeface="Times New Roman" panose="02020603050405020304" pitchFamily="18" charset="0"/>
              </a:rPr>
              <a:t>объемный вклад для выполнения условия несжимаемости (U</a:t>
            </a:r>
            <a:r>
              <a:rPr lang="fy-NL" sz="1800" baseline="-25000" dirty="0">
                <a:solidFill>
                  <a:srgbClr val="000000"/>
                </a:solidFill>
                <a:effectLst/>
                <a:ea typeface="Times New Roman" panose="02020603050405020304" pitchFamily="18" charset="0"/>
              </a:rPr>
              <a:t>vol</a:t>
            </a:r>
            <a:r>
              <a:rPr lang="fy-NL" sz="1800" dirty="0">
                <a:solidFill>
                  <a:srgbClr val="000000"/>
                </a:solidFill>
                <a:effectLst/>
                <a:ea typeface="Times New Roman" panose="02020603050405020304" pitchFamily="18" charset="0"/>
              </a:rPr>
              <a:t>)</a:t>
            </a:r>
          </a:p>
        </p:txBody>
      </p:sp>
    </p:spTree>
    <p:extLst>
      <p:ext uri="{BB962C8B-B14F-4D97-AF65-F5344CB8AC3E}">
        <p14:creationId xmlns:p14="http://schemas.microsoft.com/office/powerpoint/2010/main" val="62159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C1CFB3B6-C6D9-4281-91C3-7F8959423B1B}"/>
              </a:ext>
            </a:extLst>
          </p:cNvPr>
          <p:cNvSpPr/>
          <p:nvPr/>
        </p:nvSpPr>
        <p:spPr>
          <a:xfrm>
            <a:off x="0" y="1554993"/>
            <a:ext cx="12192000" cy="5303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9E2263DE-9D13-4977-B0FE-B64369AE17E5}"/>
              </a:ext>
            </a:extLst>
          </p:cNvPr>
          <p:cNvSpPr>
            <a:spLocks noGrp="1"/>
          </p:cNvSpPr>
          <p:nvPr>
            <p:ph type="title"/>
          </p:nvPr>
        </p:nvSpPr>
        <p:spPr/>
        <p:txBody>
          <a:bodyPr/>
          <a:lstStyle/>
          <a:p>
            <a:r>
              <a:rPr lang="ru-RU" dirty="0"/>
              <a:t>Квазинесжимаемая трансверсально-изотропная гиперупругая модель</a:t>
            </a:r>
          </a:p>
        </p:txBody>
      </p:sp>
      <p:sp>
        <p:nvSpPr>
          <p:cNvPr id="4" name="TextBox 3">
            <a:extLst>
              <a:ext uri="{FF2B5EF4-FFF2-40B4-BE49-F238E27FC236}">
                <a16:creationId xmlns:a16="http://schemas.microsoft.com/office/drawing/2014/main" id="{0536542D-5C4A-41D8-8CCC-F7FDE06ABCBD}"/>
              </a:ext>
            </a:extLst>
          </p:cNvPr>
          <p:cNvSpPr txBox="1"/>
          <p:nvPr/>
        </p:nvSpPr>
        <p:spPr>
          <a:xfrm>
            <a:off x="335360" y="1700808"/>
            <a:ext cx="11665296" cy="367729"/>
          </a:xfrm>
          <a:prstGeom prst="rect">
            <a:avLst/>
          </a:prstGeom>
          <a:noFill/>
        </p:spPr>
        <p:txBody>
          <a:bodyPr wrap="square">
            <a:spAutoFit/>
          </a:bodyPr>
          <a:lstStyle/>
          <a:p>
            <a:pPr indent="165100" algn="just">
              <a:lnSpc>
                <a:spcPct val="107000"/>
              </a:lnSpc>
              <a:spcAft>
                <a:spcPts val="400"/>
              </a:spcAft>
            </a:pPr>
            <a:r>
              <a:rPr lang="fy-NL" sz="1800" dirty="0">
                <a:solidFill>
                  <a:srgbClr val="000000"/>
                </a:solidFill>
                <a:effectLst/>
                <a:ea typeface="Times New Roman" panose="02020603050405020304" pitchFamily="18" charset="0"/>
              </a:rPr>
              <a:t>Квазинесжимаемая трансверсально-изотропная гиперупругая модель [</a:t>
            </a:r>
            <a:r>
              <a:rPr lang="fy-NL" sz="1800" dirty="0">
                <a:solidFill>
                  <a:srgbClr val="000000"/>
                </a:solidFill>
                <a:effectLst/>
                <a:ea typeface="Times New Roman" panose="02020603050405020304" pitchFamily="18" charset="0"/>
                <a:hlinkClick r:id="rId2" action="ppaction://hlinksldjump"/>
              </a:rPr>
              <a:t>28, 29</a:t>
            </a:r>
            <a:r>
              <a:rPr lang="fy-NL" sz="1800" dirty="0">
                <a:solidFill>
                  <a:srgbClr val="000000"/>
                </a:solidFill>
                <a:effectLst/>
                <a:ea typeface="Times New Roman" panose="02020603050405020304" pitchFamily="18" charset="0"/>
              </a:rPr>
              <a:t>] :</a:t>
            </a:r>
            <a:endParaRPr lang="ru-RU" sz="1800" dirty="0">
              <a:effectLst/>
              <a:ea typeface="Times New Roman" panose="02020603050405020304" pitchFamily="18" charset="0"/>
            </a:endParaRPr>
          </a:p>
        </p:txBody>
      </p:sp>
      <p:pic>
        <p:nvPicPr>
          <p:cNvPr id="6" name="Рисунок 5">
            <a:extLst>
              <a:ext uri="{FF2B5EF4-FFF2-40B4-BE49-F238E27FC236}">
                <a16:creationId xmlns:a16="http://schemas.microsoft.com/office/drawing/2014/main" id="{60702FF4-CBC1-41FA-9384-DEE811A615B8}"/>
              </a:ext>
            </a:extLst>
          </p:cNvPr>
          <p:cNvPicPr>
            <a:picLocks noChangeAspect="1"/>
          </p:cNvPicPr>
          <p:nvPr/>
        </p:nvPicPr>
        <p:blipFill>
          <a:blip r:embed="rId3"/>
          <a:stretch>
            <a:fillRect/>
          </a:stretch>
        </p:blipFill>
        <p:spPr>
          <a:xfrm>
            <a:off x="551384" y="2076261"/>
            <a:ext cx="5229955" cy="2705478"/>
          </a:xfrm>
          <a:prstGeom prst="rect">
            <a:avLst/>
          </a:prstGeom>
        </p:spPr>
      </p:pic>
      <p:pic>
        <p:nvPicPr>
          <p:cNvPr id="8" name="Рисунок 7">
            <a:extLst>
              <a:ext uri="{FF2B5EF4-FFF2-40B4-BE49-F238E27FC236}">
                <a16:creationId xmlns:a16="http://schemas.microsoft.com/office/drawing/2014/main" id="{8D9006AE-59DC-4BD8-BC5B-411C247C470F}"/>
              </a:ext>
            </a:extLst>
          </p:cNvPr>
          <p:cNvPicPr>
            <a:picLocks noChangeAspect="1"/>
          </p:cNvPicPr>
          <p:nvPr/>
        </p:nvPicPr>
        <p:blipFill>
          <a:blip r:embed="rId4"/>
          <a:stretch>
            <a:fillRect/>
          </a:stretch>
        </p:blipFill>
        <p:spPr>
          <a:xfrm>
            <a:off x="579963" y="4717760"/>
            <a:ext cx="5201376" cy="476316"/>
          </a:xfrm>
          <a:prstGeom prst="rect">
            <a:avLst/>
          </a:prstGeom>
        </p:spPr>
      </p:pic>
      <p:pic>
        <p:nvPicPr>
          <p:cNvPr id="10" name="Рисунок 9">
            <a:extLst>
              <a:ext uri="{FF2B5EF4-FFF2-40B4-BE49-F238E27FC236}">
                <a16:creationId xmlns:a16="http://schemas.microsoft.com/office/drawing/2014/main" id="{EF1E52C2-7D3C-413A-A53D-426B53D49D57}"/>
              </a:ext>
            </a:extLst>
          </p:cNvPr>
          <p:cNvPicPr>
            <a:picLocks noChangeAspect="1"/>
          </p:cNvPicPr>
          <p:nvPr/>
        </p:nvPicPr>
        <p:blipFill>
          <a:blip r:embed="rId5"/>
          <a:stretch>
            <a:fillRect/>
          </a:stretch>
        </p:blipFill>
        <p:spPr>
          <a:xfrm>
            <a:off x="613304" y="5164905"/>
            <a:ext cx="5106113" cy="485843"/>
          </a:xfrm>
          <a:prstGeom prst="rect">
            <a:avLst/>
          </a:prstGeom>
        </p:spPr>
      </p:pic>
      <p:pic>
        <p:nvPicPr>
          <p:cNvPr id="12" name="Рисунок 11">
            <a:extLst>
              <a:ext uri="{FF2B5EF4-FFF2-40B4-BE49-F238E27FC236}">
                <a16:creationId xmlns:a16="http://schemas.microsoft.com/office/drawing/2014/main" id="{701B7165-FC16-4DD9-8168-DB5D197291E4}"/>
              </a:ext>
            </a:extLst>
          </p:cNvPr>
          <p:cNvPicPr>
            <a:picLocks noChangeAspect="1"/>
          </p:cNvPicPr>
          <p:nvPr/>
        </p:nvPicPr>
        <p:blipFill>
          <a:blip r:embed="rId6"/>
          <a:stretch>
            <a:fillRect/>
          </a:stretch>
        </p:blipFill>
        <p:spPr>
          <a:xfrm>
            <a:off x="527567" y="5577242"/>
            <a:ext cx="5191850" cy="600159"/>
          </a:xfrm>
          <a:prstGeom prst="rect">
            <a:avLst/>
          </a:prstGeom>
        </p:spPr>
      </p:pic>
      <p:sp>
        <p:nvSpPr>
          <p:cNvPr id="13" name="TextBox 12">
            <a:extLst>
              <a:ext uri="{FF2B5EF4-FFF2-40B4-BE49-F238E27FC236}">
                <a16:creationId xmlns:a16="http://schemas.microsoft.com/office/drawing/2014/main" id="{8F1E12E1-8611-462C-9F50-C04887406D47}"/>
              </a:ext>
            </a:extLst>
          </p:cNvPr>
          <p:cNvSpPr txBox="1"/>
          <p:nvPr/>
        </p:nvSpPr>
        <p:spPr>
          <a:xfrm>
            <a:off x="6168008" y="2076261"/>
            <a:ext cx="5760640" cy="4524315"/>
          </a:xfrm>
          <a:prstGeom prst="rect">
            <a:avLst/>
          </a:prstGeom>
          <a:noFill/>
        </p:spPr>
        <p:txBody>
          <a:bodyPr wrap="square" rtlCol="0">
            <a:spAutoFit/>
          </a:bodyPr>
          <a:lstStyle/>
          <a:p>
            <a:r>
              <a:rPr lang="ru-RU" dirty="0"/>
              <a:t>, где константы из [</a:t>
            </a:r>
            <a:r>
              <a:rPr lang="ru-RU" dirty="0">
                <a:hlinkClick r:id="rId7" action="ppaction://hlinksldjump"/>
              </a:rPr>
              <a:t>30</a:t>
            </a:r>
            <a:r>
              <a:rPr lang="ru-RU" dirty="0"/>
              <a:t>] : </a:t>
            </a:r>
          </a:p>
          <a:p>
            <a:r>
              <a:rPr lang="ru-RU" dirty="0"/>
              <a:t>c = 0,00185 МПа , </a:t>
            </a:r>
          </a:p>
          <a:p>
            <a:r>
              <a:rPr lang="ru-RU" dirty="0"/>
              <a:t>b = 1,173, </a:t>
            </a:r>
          </a:p>
          <a:p>
            <a:r>
              <a:rPr lang="ru-RU" dirty="0"/>
              <a:t>A = 0,0280 МПа, </a:t>
            </a:r>
          </a:p>
          <a:p>
            <a:r>
              <a:rPr lang="ru-RU" dirty="0"/>
              <a:t>a = 0,6215, </a:t>
            </a:r>
          </a:p>
          <a:p>
            <a:r>
              <a:rPr lang="en-US" dirty="0"/>
              <a:t>D</a:t>
            </a:r>
            <a:r>
              <a:rPr lang="en-US" baseline="-25000" dirty="0"/>
              <a:t>1</a:t>
            </a:r>
            <a:r>
              <a:rPr lang="ru-RU" dirty="0"/>
              <a:t> = 1,0 x 10–4 МПа – 1 </a:t>
            </a:r>
          </a:p>
          <a:p>
            <a:r>
              <a:rPr lang="en-US" dirty="0"/>
              <a:t>T</a:t>
            </a:r>
            <a:r>
              <a:rPr lang="en-US" baseline="-25000" dirty="0"/>
              <a:t>0</a:t>
            </a:r>
            <a:r>
              <a:rPr lang="en-US" baseline="30000" dirty="0"/>
              <a:t>M</a:t>
            </a:r>
            <a:r>
              <a:rPr lang="ru-RU" dirty="0"/>
              <a:t> = 0,682 МПа. </a:t>
            </a:r>
          </a:p>
          <a:p>
            <a:r>
              <a:rPr lang="fy-NL" sz="1800" dirty="0">
                <a:solidFill>
                  <a:srgbClr val="000000"/>
                </a:solidFill>
                <a:effectLst/>
                <a:latin typeface="Microsoft Sans Serif" panose="020B0604020202020204" pitchFamily="34" charset="0"/>
                <a:ea typeface="Microsoft Sans Serif" panose="020B0604020202020204" pitchFamily="34" charset="0"/>
              </a:rPr>
              <a:t>I</a:t>
            </a:r>
            <a:r>
              <a:rPr lang="fy-NL" sz="1800" baseline="-25000" dirty="0">
                <a:solidFill>
                  <a:srgbClr val="000000"/>
                </a:solidFill>
                <a:effectLst/>
                <a:latin typeface="Arial" panose="020B0604020202020204" pitchFamily="34" charset="0"/>
                <a:ea typeface="Arial" panose="020B0604020202020204" pitchFamily="34" charset="0"/>
              </a:rPr>
              <a:t>1</a:t>
            </a:r>
            <a:r>
              <a:rPr lang="fy-NL" sz="1800" baseline="30000" dirty="0">
                <a:solidFill>
                  <a:srgbClr val="000000"/>
                </a:solidFill>
                <a:effectLst/>
                <a:latin typeface="Arial" panose="020B0604020202020204" pitchFamily="34" charset="0"/>
                <a:ea typeface="Arial" panose="020B0604020202020204" pitchFamily="34" charset="0"/>
              </a:rPr>
              <a:t>C </a:t>
            </a:r>
            <a:r>
              <a:rPr lang="fy-NL" sz="1800" dirty="0">
                <a:solidFill>
                  <a:srgbClr val="000000"/>
                </a:solidFill>
                <a:effectLst/>
                <a:latin typeface="Microsoft Sans Serif" panose="020B0604020202020204" pitchFamily="34" charset="0"/>
                <a:ea typeface="Microsoft Sans Serif" panose="020B0604020202020204" pitchFamily="34" charset="0"/>
              </a:rPr>
              <a:t>— первый инвариант правого тензора деформаций Коши-Грина </a:t>
            </a:r>
            <a:r>
              <a:rPr lang="fy-NL" sz="1800" b="1" dirty="0">
                <a:solidFill>
                  <a:srgbClr val="000000"/>
                </a:solidFill>
                <a:effectLst/>
                <a:latin typeface="Microsoft Sans Serif" panose="020B0604020202020204" pitchFamily="34" charset="0"/>
                <a:ea typeface="Microsoft Sans Serif" panose="020B0604020202020204" pitchFamily="34" charset="0"/>
              </a:rPr>
              <a:t>C </a:t>
            </a:r>
            <a:r>
              <a:rPr lang="fy-NL" sz="1800" dirty="0">
                <a:solidFill>
                  <a:srgbClr val="000000"/>
                </a:solidFill>
                <a:effectLst/>
                <a:latin typeface="Microsoft Sans Serif" panose="020B0604020202020204" pitchFamily="34" charset="0"/>
                <a:ea typeface="Microsoft Sans Serif" panose="020B0604020202020204" pitchFamily="34" charset="0"/>
              </a:rPr>
              <a:t>с исключенным изменением объема</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r>
              <a:rPr lang="ru-RU" dirty="0"/>
              <a:t>F — градиент деформации с исключенным изменением объема, </a:t>
            </a:r>
          </a:p>
          <a:p>
            <a:r>
              <a:rPr lang="ru-RU" dirty="0"/>
              <a:t>J — изменение объема </a:t>
            </a:r>
          </a:p>
          <a:p>
            <a:r>
              <a:rPr lang="el-GR" sz="1800" b="0" i="0" u="none" strike="noStrike" baseline="0" dirty="0">
                <a:solidFill>
                  <a:srgbClr val="000000"/>
                </a:solidFill>
                <a:latin typeface="MHOIL G+ RMTMI"/>
              </a:rPr>
              <a:t>λ</a:t>
            </a:r>
            <a:r>
              <a:rPr lang="en-US" sz="1800" b="0" i="1" u="none" strike="noStrike" baseline="0" dirty="0">
                <a:solidFill>
                  <a:srgbClr val="000000"/>
                </a:solidFill>
                <a:latin typeface="MHOIE E+ Gulliver"/>
              </a:rPr>
              <a:t>f</a:t>
            </a:r>
            <a:r>
              <a:rPr lang="ru-RU" dirty="0"/>
              <a:t> — коэффициент растяжения волокна в направлении N недеформированного волокна</a:t>
            </a:r>
          </a:p>
          <a:p>
            <a:r>
              <a:rPr lang="ru-RU" dirty="0"/>
              <a:t>Уровень активации контролируется </a:t>
            </a:r>
            <a:r>
              <a:rPr lang="el-GR" dirty="0">
                <a:solidFill>
                  <a:srgbClr val="000000"/>
                </a:solidFill>
                <a:latin typeface="MHOIL G+ RMTMI"/>
              </a:rPr>
              <a:t>α</a:t>
            </a:r>
            <a:r>
              <a:rPr lang="el-GR" dirty="0">
                <a:solidFill>
                  <a:srgbClr val="000000"/>
                </a:solidFill>
                <a:latin typeface="MHOIL G+ RMTMI"/>
                <a:sym typeface="Symbol" panose="05050102010706020507" pitchFamily="18" charset="2"/>
              </a:rPr>
              <a:t></a:t>
            </a:r>
            <a:r>
              <a:rPr lang="ru-RU" dirty="0"/>
              <a:t> [0,1]. </a:t>
            </a:r>
          </a:p>
        </p:txBody>
      </p:sp>
      <p:cxnSp>
        <p:nvCxnSpPr>
          <p:cNvPr id="15" name="Прямая соединительная линия 14">
            <a:extLst>
              <a:ext uri="{FF2B5EF4-FFF2-40B4-BE49-F238E27FC236}">
                <a16:creationId xmlns:a16="http://schemas.microsoft.com/office/drawing/2014/main" id="{1524EC4C-A40C-4410-80AF-24952071659D}"/>
              </a:ext>
            </a:extLst>
          </p:cNvPr>
          <p:cNvCxnSpPr/>
          <p:nvPr/>
        </p:nvCxnSpPr>
        <p:spPr>
          <a:xfrm>
            <a:off x="6240016" y="407707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283DD722-0BA5-413C-A66B-79A226028DA3}"/>
              </a:ext>
            </a:extLst>
          </p:cNvPr>
          <p:cNvCxnSpPr/>
          <p:nvPr/>
        </p:nvCxnSpPr>
        <p:spPr>
          <a:xfrm>
            <a:off x="6240016" y="5445224"/>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BAC44968-0291-4602-A837-C9B3C657160E}"/>
              </a:ext>
            </a:extLst>
          </p:cNvPr>
          <p:cNvCxnSpPr/>
          <p:nvPr/>
        </p:nvCxnSpPr>
        <p:spPr>
          <a:xfrm>
            <a:off x="6240016" y="4869160"/>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3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915A79A6-4887-40EA-8714-F70FAF281A38}"/>
              </a:ext>
            </a:extLst>
          </p:cNvPr>
          <p:cNvSpPr/>
          <p:nvPr/>
        </p:nvSpPr>
        <p:spPr>
          <a:xfrm>
            <a:off x="0" y="1484784"/>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7BE48CAA-23DA-4E11-8E47-E5F76666E587}"/>
              </a:ext>
            </a:extLst>
          </p:cNvPr>
          <p:cNvSpPr>
            <a:spLocks noGrp="1"/>
          </p:cNvSpPr>
          <p:nvPr>
            <p:ph type="title"/>
          </p:nvPr>
        </p:nvSpPr>
        <p:spPr/>
        <p:txBody>
          <a:bodyPr/>
          <a:lstStyle/>
          <a:p>
            <a:r>
              <a:rPr lang="ru-RU" dirty="0"/>
              <a:t>Размеры таза</a:t>
            </a:r>
          </a:p>
        </p:txBody>
      </p:sp>
      <p:pic>
        <p:nvPicPr>
          <p:cNvPr id="5" name="Рисунок 4">
            <a:extLst>
              <a:ext uri="{FF2B5EF4-FFF2-40B4-BE49-F238E27FC236}">
                <a16:creationId xmlns:a16="http://schemas.microsoft.com/office/drawing/2014/main" id="{2EFB83C1-14E5-425E-B373-B2C14E871B81}"/>
              </a:ext>
            </a:extLst>
          </p:cNvPr>
          <p:cNvPicPr>
            <a:picLocks noChangeAspect="1"/>
          </p:cNvPicPr>
          <p:nvPr/>
        </p:nvPicPr>
        <p:blipFill>
          <a:blip r:embed="rId2"/>
          <a:stretch>
            <a:fillRect/>
          </a:stretch>
        </p:blipFill>
        <p:spPr>
          <a:xfrm>
            <a:off x="255140" y="1554993"/>
            <a:ext cx="5658640" cy="2486372"/>
          </a:xfrm>
          <a:prstGeom prst="rect">
            <a:avLst/>
          </a:prstGeom>
        </p:spPr>
      </p:pic>
      <p:pic>
        <p:nvPicPr>
          <p:cNvPr id="7" name="Рисунок 6">
            <a:extLst>
              <a:ext uri="{FF2B5EF4-FFF2-40B4-BE49-F238E27FC236}">
                <a16:creationId xmlns:a16="http://schemas.microsoft.com/office/drawing/2014/main" id="{9FC17172-FA25-4224-A80A-4D019FBC0ACA}"/>
              </a:ext>
            </a:extLst>
          </p:cNvPr>
          <p:cNvPicPr>
            <a:picLocks noChangeAspect="1"/>
          </p:cNvPicPr>
          <p:nvPr/>
        </p:nvPicPr>
        <p:blipFill>
          <a:blip r:embed="rId3"/>
          <a:stretch>
            <a:fillRect/>
          </a:stretch>
        </p:blipFill>
        <p:spPr>
          <a:xfrm>
            <a:off x="255387" y="4171575"/>
            <a:ext cx="6030167" cy="2686425"/>
          </a:xfrm>
          <a:prstGeom prst="rect">
            <a:avLst/>
          </a:prstGeom>
        </p:spPr>
      </p:pic>
      <p:pic>
        <p:nvPicPr>
          <p:cNvPr id="9" name="Рисунок 8">
            <a:extLst>
              <a:ext uri="{FF2B5EF4-FFF2-40B4-BE49-F238E27FC236}">
                <a16:creationId xmlns:a16="http://schemas.microsoft.com/office/drawing/2014/main" id="{3F287A63-534D-4D58-A9EF-DB74AFDC2ECD}"/>
              </a:ext>
            </a:extLst>
          </p:cNvPr>
          <p:cNvPicPr>
            <a:picLocks noChangeAspect="1"/>
          </p:cNvPicPr>
          <p:nvPr/>
        </p:nvPicPr>
        <p:blipFill>
          <a:blip r:embed="rId4"/>
          <a:stretch>
            <a:fillRect/>
          </a:stretch>
        </p:blipFill>
        <p:spPr>
          <a:xfrm>
            <a:off x="6071897" y="2621942"/>
            <a:ext cx="5772956" cy="2838846"/>
          </a:xfrm>
          <a:prstGeom prst="rect">
            <a:avLst/>
          </a:prstGeom>
        </p:spPr>
      </p:pic>
    </p:spTree>
    <p:extLst>
      <p:ext uri="{BB962C8B-B14F-4D97-AF65-F5344CB8AC3E}">
        <p14:creationId xmlns:p14="http://schemas.microsoft.com/office/powerpoint/2010/main" val="384437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63D3C6-67B3-477C-9089-BA35C26357DD}"/>
              </a:ext>
            </a:extLst>
          </p:cNvPr>
          <p:cNvSpPr>
            <a:spLocks noGrp="1"/>
          </p:cNvSpPr>
          <p:nvPr>
            <p:ph type="title"/>
          </p:nvPr>
        </p:nvSpPr>
        <p:spPr/>
        <p:txBody>
          <a:bodyPr/>
          <a:lstStyle/>
          <a:p>
            <a:r>
              <a:rPr lang="ru-RU" dirty="0"/>
              <a:t>Материальные свойства крестца и копчика</a:t>
            </a:r>
          </a:p>
        </p:txBody>
      </p:sp>
      <p:graphicFrame>
        <p:nvGraphicFramePr>
          <p:cNvPr id="3" name="Таблица 3">
            <a:extLst>
              <a:ext uri="{FF2B5EF4-FFF2-40B4-BE49-F238E27FC236}">
                <a16:creationId xmlns:a16="http://schemas.microsoft.com/office/drawing/2014/main" id="{35A3E118-173A-4E37-946A-9D3B31818F6E}"/>
              </a:ext>
            </a:extLst>
          </p:cNvPr>
          <p:cNvGraphicFramePr>
            <a:graphicFrameLocks noGrp="1"/>
          </p:cNvGraphicFramePr>
          <p:nvPr>
            <p:extLst>
              <p:ext uri="{D42A27DB-BD31-4B8C-83A1-F6EECF244321}">
                <p14:modId xmlns:p14="http://schemas.microsoft.com/office/powerpoint/2010/main" val="2350313790"/>
              </p:ext>
            </p:extLst>
          </p:nvPr>
        </p:nvGraphicFramePr>
        <p:xfrm>
          <a:off x="1847528" y="3374741"/>
          <a:ext cx="8127999" cy="111252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3883868249"/>
                    </a:ext>
                  </a:extLst>
                </a:gridCol>
                <a:gridCol w="2709333">
                  <a:extLst>
                    <a:ext uri="{9D8B030D-6E8A-4147-A177-3AD203B41FA5}">
                      <a16:colId xmlns:a16="http://schemas.microsoft.com/office/drawing/2014/main" val="3692598388"/>
                    </a:ext>
                  </a:extLst>
                </a:gridCol>
                <a:gridCol w="2709333">
                  <a:extLst>
                    <a:ext uri="{9D8B030D-6E8A-4147-A177-3AD203B41FA5}">
                      <a16:colId xmlns:a16="http://schemas.microsoft.com/office/drawing/2014/main" val="3277740813"/>
                    </a:ext>
                  </a:extLst>
                </a:gridCol>
              </a:tblGrid>
              <a:tr h="370840">
                <a:tc>
                  <a:txBody>
                    <a:bodyPr/>
                    <a:lstStyle/>
                    <a:p>
                      <a:endParaRPr lang="ru-RU"/>
                    </a:p>
                  </a:txBody>
                  <a:tcPr/>
                </a:tc>
                <a:tc>
                  <a:txBody>
                    <a:bodyPr/>
                    <a:lstStyle/>
                    <a:p>
                      <a:r>
                        <a:rPr lang="fy-NL" sz="1800" b="1" kern="1200" dirty="0">
                          <a:solidFill>
                            <a:schemeClr val="lt1"/>
                          </a:solidFill>
                          <a:effectLst/>
                          <a:latin typeface="+mn-lt"/>
                          <a:ea typeface="+mn-ea"/>
                          <a:cs typeface="+mn-cs"/>
                        </a:rPr>
                        <a:t>Модуль Юнга [МПа]</a:t>
                      </a:r>
                      <a:endParaRPr lang="ru-RU" dirty="0"/>
                    </a:p>
                  </a:txBody>
                  <a:tcPr/>
                </a:tc>
                <a:tc>
                  <a:txBody>
                    <a:bodyPr/>
                    <a:lstStyle/>
                    <a:p>
                      <a:r>
                        <a:rPr lang="fy-NL" sz="1800" b="1" kern="1200" dirty="0">
                          <a:solidFill>
                            <a:schemeClr val="lt1"/>
                          </a:solidFill>
                          <a:effectLst/>
                          <a:latin typeface="+mn-lt"/>
                          <a:ea typeface="+mn-ea"/>
                          <a:cs typeface="+mn-cs"/>
                        </a:rPr>
                        <a:t>Коэффициент Пуассона</a:t>
                      </a:r>
                      <a:endParaRPr lang="ru-RU" dirty="0"/>
                    </a:p>
                  </a:txBody>
                  <a:tcPr/>
                </a:tc>
                <a:extLst>
                  <a:ext uri="{0D108BD9-81ED-4DB2-BD59-A6C34878D82A}">
                    <a16:rowId xmlns:a16="http://schemas.microsoft.com/office/drawing/2014/main" val="751686938"/>
                  </a:ext>
                </a:extLst>
              </a:tr>
              <a:tr h="370840">
                <a:tc>
                  <a:txBody>
                    <a:bodyPr/>
                    <a:lstStyle/>
                    <a:p>
                      <a:r>
                        <a:rPr lang="fy-NL" sz="1800" kern="1200" dirty="0">
                          <a:solidFill>
                            <a:schemeClr val="dk1"/>
                          </a:solidFill>
                          <a:effectLst/>
                          <a:latin typeface="+mn-lt"/>
                          <a:ea typeface="+mn-ea"/>
                          <a:cs typeface="+mn-cs"/>
                        </a:rPr>
                        <a:t>Кортикальная кость</a:t>
                      </a:r>
                      <a:endParaRPr lang="ru-RU" dirty="0"/>
                    </a:p>
                  </a:txBody>
                  <a:tcPr/>
                </a:tc>
                <a:tc>
                  <a:txBody>
                    <a:bodyPr/>
                    <a:lstStyle/>
                    <a:p>
                      <a:pPr algn="ctr"/>
                      <a:r>
                        <a:rPr lang="fy-NL" sz="1800" kern="1200" dirty="0">
                          <a:solidFill>
                            <a:schemeClr val="dk1"/>
                          </a:solidFill>
                          <a:effectLst/>
                          <a:latin typeface="+mn-lt"/>
                          <a:ea typeface="+mn-ea"/>
                          <a:cs typeface="+mn-cs"/>
                        </a:rPr>
                        <a:t>6140</a:t>
                      </a:r>
                      <a:endParaRPr lang="ru-RU" dirty="0"/>
                    </a:p>
                  </a:txBody>
                  <a:tcPr/>
                </a:tc>
                <a:tc>
                  <a:txBody>
                    <a:bodyPr/>
                    <a:lstStyle/>
                    <a:p>
                      <a:pPr algn="ctr"/>
                      <a:r>
                        <a:rPr lang="ru-RU" dirty="0"/>
                        <a:t>0,3</a:t>
                      </a:r>
                    </a:p>
                  </a:txBody>
                  <a:tcPr/>
                </a:tc>
                <a:extLst>
                  <a:ext uri="{0D108BD9-81ED-4DB2-BD59-A6C34878D82A}">
                    <a16:rowId xmlns:a16="http://schemas.microsoft.com/office/drawing/2014/main" val="3530556178"/>
                  </a:ext>
                </a:extLst>
              </a:tr>
              <a:tr h="370840">
                <a:tc>
                  <a:txBody>
                    <a:bodyPr/>
                    <a:lstStyle/>
                    <a:p>
                      <a:r>
                        <a:rPr lang="fy-NL" sz="1800" kern="1200" dirty="0">
                          <a:solidFill>
                            <a:schemeClr val="dk1"/>
                          </a:solidFill>
                          <a:effectLst/>
                          <a:latin typeface="+mn-lt"/>
                          <a:ea typeface="+mn-ea"/>
                          <a:cs typeface="+mn-cs"/>
                        </a:rPr>
                        <a:t>Трабекулярная кость</a:t>
                      </a:r>
                      <a:endParaRPr lang="ru-RU" dirty="0"/>
                    </a:p>
                  </a:txBody>
                  <a:tcPr/>
                </a:tc>
                <a:tc>
                  <a:txBody>
                    <a:bodyPr/>
                    <a:lstStyle/>
                    <a:p>
                      <a:pPr algn="ctr"/>
                      <a:r>
                        <a:rPr lang="fy-NL" sz="1800" kern="1200" dirty="0">
                          <a:solidFill>
                            <a:schemeClr val="dk1"/>
                          </a:solidFill>
                          <a:effectLst/>
                          <a:latin typeface="+mn-lt"/>
                          <a:ea typeface="+mn-ea"/>
                          <a:cs typeface="+mn-cs"/>
                        </a:rPr>
                        <a:t>1400</a:t>
                      </a:r>
                      <a:endParaRPr lang="ru-RU" dirty="0"/>
                    </a:p>
                  </a:txBody>
                  <a:tcPr/>
                </a:tc>
                <a:tc>
                  <a:txBody>
                    <a:bodyPr/>
                    <a:lstStyle/>
                    <a:p>
                      <a:pPr algn="ctr"/>
                      <a:r>
                        <a:rPr lang="ru-RU" dirty="0"/>
                        <a:t>0,3</a:t>
                      </a:r>
                    </a:p>
                  </a:txBody>
                  <a:tcPr/>
                </a:tc>
                <a:extLst>
                  <a:ext uri="{0D108BD9-81ED-4DB2-BD59-A6C34878D82A}">
                    <a16:rowId xmlns:a16="http://schemas.microsoft.com/office/drawing/2014/main" val="1123062853"/>
                  </a:ext>
                </a:extLst>
              </a:tr>
            </a:tbl>
          </a:graphicData>
        </a:graphic>
      </p:graphicFrame>
      <p:sp>
        <p:nvSpPr>
          <p:cNvPr id="7" name="TextBox 6">
            <a:extLst>
              <a:ext uri="{FF2B5EF4-FFF2-40B4-BE49-F238E27FC236}">
                <a16:creationId xmlns:a16="http://schemas.microsoft.com/office/drawing/2014/main" id="{2A99610F-ADE3-4160-B80E-373AC2ECC989}"/>
              </a:ext>
            </a:extLst>
          </p:cNvPr>
          <p:cNvSpPr txBox="1"/>
          <p:nvPr/>
        </p:nvSpPr>
        <p:spPr>
          <a:xfrm>
            <a:off x="767408" y="1997839"/>
            <a:ext cx="11089232" cy="923330"/>
          </a:xfrm>
          <a:prstGeom prst="rect">
            <a:avLst/>
          </a:prstGeom>
          <a:noFill/>
        </p:spPr>
        <p:txBody>
          <a:bodyPr wrap="square">
            <a:spAutoFit/>
          </a:bodyPr>
          <a:lstStyle/>
          <a:p>
            <a:r>
              <a:rPr lang="ru-RU" dirty="0"/>
              <a:t>Поскольку крестец и копчик являются важными костями в пространстве, доступном для прохождения плода, кортикальная и </a:t>
            </a:r>
            <a:r>
              <a:rPr lang="ru-RU" dirty="0" err="1"/>
              <a:t>трабекулярная</a:t>
            </a:r>
            <a:r>
              <a:rPr lang="ru-RU" dirty="0"/>
              <a:t> костные ткани были смоделированы с использованием специализированного программного обеспечения FEMAP 2020.1 с учетом свойств материала. </a:t>
            </a:r>
          </a:p>
        </p:txBody>
      </p:sp>
      <p:sp>
        <p:nvSpPr>
          <p:cNvPr id="9" name="TextBox 8">
            <a:extLst>
              <a:ext uri="{FF2B5EF4-FFF2-40B4-BE49-F238E27FC236}">
                <a16:creationId xmlns:a16="http://schemas.microsoft.com/office/drawing/2014/main" id="{DF133431-A520-4AF0-B5D1-082620195F24}"/>
              </a:ext>
            </a:extLst>
          </p:cNvPr>
          <p:cNvSpPr txBox="1"/>
          <p:nvPr/>
        </p:nvSpPr>
        <p:spPr>
          <a:xfrm>
            <a:off x="767408" y="4940833"/>
            <a:ext cx="10945216" cy="923330"/>
          </a:xfrm>
          <a:prstGeom prst="rect">
            <a:avLst/>
          </a:prstGeom>
          <a:noFill/>
        </p:spPr>
        <p:txBody>
          <a:bodyPr wrap="square">
            <a:spAutoFit/>
          </a:bodyPr>
          <a:lstStyle/>
          <a:p>
            <a:r>
              <a:rPr lang="ru-RU" dirty="0"/>
              <a:t>Корковая ткань моделировалась с использованием треугольных оболочечных элементов с уменьшенной интеграцией толщиной 2 мм [</a:t>
            </a:r>
            <a:r>
              <a:rPr lang="ru-RU" dirty="0">
                <a:hlinkClick r:id="rId2" action="ppaction://hlinksldjump"/>
              </a:rPr>
              <a:t>31</a:t>
            </a:r>
            <a:r>
              <a:rPr lang="ru-RU" dirty="0"/>
              <a:t>] и </a:t>
            </a:r>
            <a:r>
              <a:rPr lang="ru-RU" dirty="0" err="1"/>
              <a:t>трабекулярной</a:t>
            </a:r>
            <a:r>
              <a:rPr lang="ru-RU" dirty="0"/>
              <a:t> ткани с использованием тетраэдрических элементов с гибридной формулировкой.</a:t>
            </a:r>
          </a:p>
        </p:txBody>
      </p:sp>
    </p:spTree>
    <p:extLst>
      <p:ext uri="{BB962C8B-B14F-4D97-AF65-F5344CB8AC3E}">
        <p14:creationId xmlns:p14="http://schemas.microsoft.com/office/powerpoint/2010/main" val="11338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BED27846-A85F-4A44-96A4-1889FA250D2F}"/>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44788E82-E8D4-447B-A4AB-CDBE8447D33B}"/>
              </a:ext>
            </a:extLst>
          </p:cNvPr>
          <p:cNvSpPr>
            <a:spLocks noGrp="1"/>
          </p:cNvSpPr>
          <p:nvPr>
            <p:ph type="title"/>
          </p:nvPr>
        </p:nvSpPr>
        <p:spPr/>
        <p:txBody>
          <a:bodyPr/>
          <a:lstStyle/>
          <a:p>
            <a:r>
              <a:rPr lang="ru-RU" dirty="0"/>
              <a:t>Модель основных связок таза</a:t>
            </a:r>
          </a:p>
        </p:txBody>
      </p:sp>
      <p:pic>
        <p:nvPicPr>
          <p:cNvPr id="4" name="Рисунок 3">
            <a:extLst>
              <a:ext uri="{FF2B5EF4-FFF2-40B4-BE49-F238E27FC236}">
                <a16:creationId xmlns:a16="http://schemas.microsoft.com/office/drawing/2014/main" id="{43FEF985-F89A-4B43-8FD6-877CCF213C95}"/>
              </a:ext>
            </a:extLst>
          </p:cNvPr>
          <p:cNvPicPr>
            <a:picLocks noChangeAspect="1"/>
          </p:cNvPicPr>
          <p:nvPr/>
        </p:nvPicPr>
        <p:blipFill>
          <a:blip r:embed="rId2"/>
          <a:stretch>
            <a:fillRect/>
          </a:stretch>
        </p:blipFill>
        <p:spPr>
          <a:xfrm>
            <a:off x="3575720" y="2555174"/>
            <a:ext cx="7992590" cy="2724530"/>
          </a:xfrm>
          <a:prstGeom prst="rect">
            <a:avLst/>
          </a:prstGeom>
        </p:spPr>
      </p:pic>
      <p:sp>
        <p:nvSpPr>
          <p:cNvPr id="8" name="TextBox 7">
            <a:extLst>
              <a:ext uri="{FF2B5EF4-FFF2-40B4-BE49-F238E27FC236}">
                <a16:creationId xmlns:a16="http://schemas.microsoft.com/office/drawing/2014/main" id="{C4FDEDAD-E94E-4602-AFF6-F0DB396B0D27}"/>
              </a:ext>
            </a:extLst>
          </p:cNvPr>
          <p:cNvSpPr txBox="1"/>
          <p:nvPr/>
        </p:nvSpPr>
        <p:spPr>
          <a:xfrm>
            <a:off x="274712" y="2204864"/>
            <a:ext cx="4885184" cy="2031325"/>
          </a:xfrm>
          <a:prstGeom prst="rect">
            <a:avLst/>
          </a:prstGeom>
          <a:noFill/>
        </p:spPr>
        <p:txBody>
          <a:bodyPr wrap="square">
            <a:spAutoFit/>
          </a:bodyPr>
          <a:lstStyle/>
          <a:p>
            <a:r>
              <a:rPr lang="ru-RU" dirty="0"/>
              <a:t>В модель включены основные связки таза:</a:t>
            </a:r>
          </a:p>
          <a:p>
            <a:r>
              <a:rPr lang="ru-RU" dirty="0"/>
              <a:t> </a:t>
            </a:r>
          </a:p>
          <a:p>
            <a:pPr marL="342900" indent="-342900">
              <a:buFont typeface="+mj-lt"/>
              <a:buAutoNum type="arabicPeriod"/>
            </a:pPr>
            <a:r>
              <a:rPr lang="ru-RU" dirty="0"/>
              <a:t>крестцово-подвздошные связки; </a:t>
            </a:r>
          </a:p>
          <a:p>
            <a:pPr marL="342900" indent="-342900">
              <a:buFont typeface="+mj-lt"/>
              <a:buAutoNum type="arabicPeriod"/>
            </a:pPr>
            <a:r>
              <a:rPr lang="ru-RU" dirty="0"/>
              <a:t>верхняя лобковая связка; </a:t>
            </a:r>
          </a:p>
          <a:p>
            <a:pPr marL="342900" indent="-342900">
              <a:buFont typeface="+mj-lt"/>
              <a:buAutoNum type="arabicPeriod"/>
            </a:pPr>
            <a:r>
              <a:rPr lang="ru-RU" dirty="0"/>
              <a:t>нижняя лобковая связка; </a:t>
            </a:r>
          </a:p>
          <a:p>
            <a:pPr marL="342900" indent="-342900">
              <a:buFont typeface="+mj-lt"/>
              <a:buAutoNum type="arabicPeriod"/>
            </a:pPr>
            <a:r>
              <a:rPr lang="ru-RU" dirty="0"/>
              <a:t>крестцово-остистая связка; </a:t>
            </a:r>
          </a:p>
          <a:p>
            <a:pPr marL="342900" indent="-342900">
              <a:buFont typeface="+mj-lt"/>
              <a:buAutoNum type="arabicPeriod"/>
            </a:pPr>
            <a:r>
              <a:rPr lang="ru-RU" dirty="0"/>
              <a:t>крестцово-бугорная связка.</a:t>
            </a:r>
          </a:p>
        </p:txBody>
      </p:sp>
      <p:sp>
        <p:nvSpPr>
          <p:cNvPr id="11" name="TextBox 10">
            <a:extLst>
              <a:ext uri="{FF2B5EF4-FFF2-40B4-BE49-F238E27FC236}">
                <a16:creationId xmlns:a16="http://schemas.microsoft.com/office/drawing/2014/main" id="{7E4075D6-4DF5-45D9-861D-9F3F5A931D0F}"/>
              </a:ext>
            </a:extLst>
          </p:cNvPr>
          <p:cNvSpPr txBox="1"/>
          <p:nvPr/>
        </p:nvSpPr>
        <p:spPr>
          <a:xfrm>
            <a:off x="407368" y="5949200"/>
            <a:ext cx="10855616" cy="646331"/>
          </a:xfrm>
          <a:prstGeom prst="rect">
            <a:avLst/>
          </a:prstGeom>
          <a:noFill/>
        </p:spPr>
        <p:txBody>
          <a:bodyPr wrap="square">
            <a:spAutoFit/>
          </a:bodyPr>
          <a:lstStyle/>
          <a:p>
            <a:r>
              <a:rPr lang="ru-RU" dirty="0"/>
              <a:t>Связки моделируются как элементы, работающие только на растяжение, на основании анатомических данных [32]</a:t>
            </a:r>
          </a:p>
        </p:txBody>
      </p:sp>
    </p:spTree>
    <p:extLst>
      <p:ext uri="{BB962C8B-B14F-4D97-AF65-F5344CB8AC3E}">
        <p14:creationId xmlns:p14="http://schemas.microsoft.com/office/powerpoint/2010/main" val="303554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9021A6-78D6-4489-B655-F87E62C576BE}"/>
              </a:ext>
            </a:extLst>
          </p:cNvPr>
          <p:cNvSpPr>
            <a:spLocks noGrp="1"/>
          </p:cNvSpPr>
          <p:nvPr>
            <p:ph type="title"/>
          </p:nvPr>
        </p:nvSpPr>
        <p:spPr/>
        <p:txBody>
          <a:bodyPr/>
          <a:lstStyle/>
          <a:p>
            <a:r>
              <a:rPr lang="ru-RU" dirty="0"/>
              <a:t>Свойства материала связок</a:t>
            </a:r>
          </a:p>
        </p:txBody>
      </p:sp>
      <p:graphicFrame>
        <p:nvGraphicFramePr>
          <p:cNvPr id="3" name="Таблица 3">
            <a:extLst>
              <a:ext uri="{FF2B5EF4-FFF2-40B4-BE49-F238E27FC236}">
                <a16:creationId xmlns:a16="http://schemas.microsoft.com/office/drawing/2014/main" id="{AB135028-D295-46FD-A1B9-E6EB903C3C6A}"/>
              </a:ext>
            </a:extLst>
          </p:cNvPr>
          <p:cNvGraphicFramePr>
            <a:graphicFrameLocks noGrp="1"/>
          </p:cNvGraphicFramePr>
          <p:nvPr>
            <p:extLst>
              <p:ext uri="{D42A27DB-BD31-4B8C-83A1-F6EECF244321}">
                <p14:modId xmlns:p14="http://schemas.microsoft.com/office/powerpoint/2010/main" val="59988230"/>
              </p:ext>
            </p:extLst>
          </p:nvPr>
        </p:nvGraphicFramePr>
        <p:xfrm>
          <a:off x="479376" y="1916832"/>
          <a:ext cx="11521280" cy="2494280"/>
        </p:xfrm>
        <a:graphic>
          <a:graphicData uri="http://schemas.openxmlformats.org/drawingml/2006/table">
            <a:tbl>
              <a:tblPr firstRow="1" bandRow="1">
                <a:tableStyleId>{21E4AEA4-8DFA-4A89-87EB-49C32662AFE0}</a:tableStyleId>
              </a:tblPr>
              <a:tblGrid>
                <a:gridCol w="2880320">
                  <a:extLst>
                    <a:ext uri="{9D8B030D-6E8A-4147-A177-3AD203B41FA5}">
                      <a16:colId xmlns:a16="http://schemas.microsoft.com/office/drawing/2014/main" val="4246887842"/>
                    </a:ext>
                  </a:extLst>
                </a:gridCol>
                <a:gridCol w="2880320">
                  <a:extLst>
                    <a:ext uri="{9D8B030D-6E8A-4147-A177-3AD203B41FA5}">
                      <a16:colId xmlns:a16="http://schemas.microsoft.com/office/drawing/2014/main" val="3293069101"/>
                    </a:ext>
                  </a:extLst>
                </a:gridCol>
                <a:gridCol w="2880320">
                  <a:extLst>
                    <a:ext uri="{9D8B030D-6E8A-4147-A177-3AD203B41FA5}">
                      <a16:colId xmlns:a16="http://schemas.microsoft.com/office/drawing/2014/main" val="2653344576"/>
                    </a:ext>
                  </a:extLst>
                </a:gridCol>
                <a:gridCol w="2880320">
                  <a:extLst>
                    <a:ext uri="{9D8B030D-6E8A-4147-A177-3AD203B41FA5}">
                      <a16:colId xmlns:a16="http://schemas.microsoft.com/office/drawing/2014/main" val="2437524817"/>
                    </a:ext>
                  </a:extLst>
                </a:gridCol>
              </a:tblGrid>
              <a:tr h="370840">
                <a:tc>
                  <a:txBody>
                    <a:bodyPr/>
                    <a:lstStyle/>
                    <a:p>
                      <a:pPr algn="ctr"/>
                      <a:r>
                        <a:rPr lang="ru-RU" dirty="0"/>
                        <a:t>Связки</a:t>
                      </a:r>
                    </a:p>
                  </a:txBody>
                  <a:tcPr/>
                </a:tc>
                <a:tc>
                  <a:txBody>
                    <a:bodyPr/>
                    <a:lstStyle/>
                    <a:p>
                      <a:pPr algn="ctr"/>
                      <a:r>
                        <a:rPr lang="ru-RU" dirty="0"/>
                        <a:t>Площадь поперечного сечения [мм2]</a:t>
                      </a:r>
                    </a:p>
                  </a:txBody>
                  <a:tcPr/>
                </a:tc>
                <a:tc>
                  <a:txBody>
                    <a:bodyPr/>
                    <a:lstStyle/>
                    <a:p>
                      <a:pPr algn="ctr"/>
                      <a:r>
                        <a:rPr lang="ru-RU" dirty="0"/>
                        <a:t>Модуль Юнга [МПа]</a:t>
                      </a:r>
                    </a:p>
                  </a:txBody>
                  <a:tcPr/>
                </a:tc>
                <a:tc>
                  <a:txBody>
                    <a:bodyPr/>
                    <a:lstStyle/>
                    <a:p>
                      <a:pPr algn="ctr"/>
                      <a:r>
                        <a:rPr lang="ru-RU" dirty="0"/>
                        <a:t>Коэффициент Пуассона</a:t>
                      </a:r>
                    </a:p>
                  </a:txBody>
                  <a:tcPr/>
                </a:tc>
                <a:extLst>
                  <a:ext uri="{0D108BD9-81ED-4DB2-BD59-A6C34878D82A}">
                    <a16:rowId xmlns:a16="http://schemas.microsoft.com/office/drawing/2014/main" val="33030641"/>
                  </a:ext>
                </a:extLst>
              </a:tr>
              <a:tr h="370840">
                <a:tc>
                  <a:txBody>
                    <a:bodyPr/>
                    <a:lstStyle/>
                    <a:p>
                      <a:r>
                        <a:rPr lang="ru-RU" dirty="0"/>
                        <a:t>Крестцово-подвздошная</a:t>
                      </a:r>
                    </a:p>
                  </a:txBody>
                  <a:tcPr/>
                </a:tc>
                <a:tc>
                  <a:txBody>
                    <a:bodyPr/>
                    <a:lstStyle/>
                    <a:p>
                      <a:r>
                        <a:rPr lang="fy-NL" sz="1800" kern="1200" dirty="0">
                          <a:solidFill>
                            <a:schemeClr val="dk1"/>
                          </a:solidFill>
                          <a:effectLst/>
                          <a:latin typeface="+mn-lt"/>
                          <a:ea typeface="+mn-ea"/>
                          <a:cs typeface="+mn-cs"/>
                        </a:rPr>
                        <a:t>5.64</a:t>
                      </a:r>
                      <a:endParaRPr lang="ru-RU" dirty="0"/>
                    </a:p>
                  </a:txBody>
                  <a:tcPr/>
                </a:tc>
                <a:tc>
                  <a:txBody>
                    <a:bodyPr/>
                    <a:lstStyle/>
                    <a:p>
                      <a:r>
                        <a:rPr lang="fy-NL" sz="1800" kern="1200" dirty="0">
                          <a:solidFill>
                            <a:schemeClr val="dk1"/>
                          </a:solidFill>
                          <a:effectLst/>
                          <a:latin typeface="+mn-lt"/>
                          <a:ea typeface="+mn-ea"/>
                          <a:cs typeface="+mn-cs"/>
                        </a:rPr>
                        <a:t>350</a:t>
                      </a:r>
                      <a:endParaRPr lang="ru-RU" dirty="0"/>
                    </a:p>
                  </a:txBody>
                  <a:tcPr/>
                </a:tc>
                <a:tc>
                  <a:txBody>
                    <a:bodyPr/>
                    <a:lstStyle/>
                    <a:p>
                      <a:r>
                        <a:rPr lang="ru-RU" dirty="0"/>
                        <a:t>0.495</a:t>
                      </a:r>
                    </a:p>
                  </a:txBody>
                  <a:tcPr/>
                </a:tc>
                <a:extLst>
                  <a:ext uri="{0D108BD9-81ED-4DB2-BD59-A6C34878D82A}">
                    <a16:rowId xmlns:a16="http://schemas.microsoft.com/office/drawing/2014/main" val="3222178595"/>
                  </a:ext>
                </a:extLst>
              </a:tr>
              <a:tr h="370840">
                <a:tc>
                  <a:txBody>
                    <a:bodyPr/>
                    <a:lstStyle/>
                    <a:p>
                      <a:r>
                        <a:rPr lang="ru-RU" dirty="0"/>
                        <a:t>Крестцово-остистая</a:t>
                      </a:r>
                    </a:p>
                  </a:txBody>
                  <a:tcPr/>
                </a:tc>
                <a:tc>
                  <a:txBody>
                    <a:bodyPr/>
                    <a:lstStyle/>
                    <a:p>
                      <a:r>
                        <a:rPr lang="fy-NL" sz="1800" kern="1200" dirty="0">
                          <a:solidFill>
                            <a:schemeClr val="dk1"/>
                          </a:solidFill>
                          <a:effectLst/>
                          <a:latin typeface="+mn-lt"/>
                          <a:ea typeface="+mn-ea"/>
                          <a:cs typeface="+mn-cs"/>
                        </a:rPr>
                        <a:t>7.45</a:t>
                      </a:r>
                      <a:endParaRPr lang="ru-RU" dirty="0"/>
                    </a:p>
                  </a:txBody>
                  <a:tcPr/>
                </a:tc>
                <a:tc>
                  <a:txBody>
                    <a:bodyPr/>
                    <a:lstStyle/>
                    <a:p>
                      <a:r>
                        <a:rPr lang="fy-NL" sz="1800" kern="1200" dirty="0">
                          <a:solidFill>
                            <a:schemeClr val="dk1"/>
                          </a:solidFill>
                          <a:effectLst/>
                          <a:latin typeface="+mn-lt"/>
                          <a:ea typeface="+mn-ea"/>
                          <a:cs typeface="+mn-cs"/>
                        </a:rPr>
                        <a:t>29</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0.495</a:t>
                      </a:r>
                    </a:p>
                  </a:txBody>
                  <a:tcPr/>
                </a:tc>
                <a:extLst>
                  <a:ext uri="{0D108BD9-81ED-4DB2-BD59-A6C34878D82A}">
                    <a16:rowId xmlns:a16="http://schemas.microsoft.com/office/drawing/2014/main" val="4249513717"/>
                  </a:ext>
                </a:extLst>
              </a:tr>
              <a:tr h="370840">
                <a:tc>
                  <a:txBody>
                    <a:bodyPr/>
                    <a:lstStyle/>
                    <a:p>
                      <a:r>
                        <a:rPr lang="ru-RU" dirty="0"/>
                        <a:t>Крестцово-бугристая</a:t>
                      </a:r>
                    </a:p>
                  </a:txBody>
                  <a:tcPr/>
                </a:tc>
                <a:tc>
                  <a:txBody>
                    <a:bodyPr/>
                    <a:lstStyle/>
                    <a:p>
                      <a:r>
                        <a:rPr lang="fy-NL" sz="1800" kern="1200" dirty="0">
                          <a:solidFill>
                            <a:schemeClr val="dk1"/>
                          </a:solidFill>
                          <a:effectLst/>
                          <a:latin typeface="+mn-lt"/>
                          <a:ea typeface="+mn-ea"/>
                          <a:cs typeface="+mn-cs"/>
                        </a:rPr>
                        <a:t>8.04</a:t>
                      </a:r>
                      <a:endParaRPr lang="ru-RU" dirty="0"/>
                    </a:p>
                  </a:txBody>
                  <a:tcPr/>
                </a:tc>
                <a:tc>
                  <a:txBody>
                    <a:bodyPr/>
                    <a:lstStyle/>
                    <a:p>
                      <a:r>
                        <a:rPr lang="ru-RU" dirty="0"/>
                        <a:t>33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0.495</a:t>
                      </a:r>
                    </a:p>
                  </a:txBody>
                  <a:tcPr/>
                </a:tc>
                <a:extLst>
                  <a:ext uri="{0D108BD9-81ED-4DB2-BD59-A6C34878D82A}">
                    <a16:rowId xmlns:a16="http://schemas.microsoft.com/office/drawing/2014/main" val="117193882"/>
                  </a:ext>
                </a:extLst>
              </a:tr>
              <a:tr h="370840">
                <a:tc>
                  <a:txBody>
                    <a:bodyPr/>
                    <a:lstStyle/>
                    <a:p>
                      <a:r>
                        <a:rPr lang="ru-RU" dirty="0"/>
                        <a:t>Верхняя лобковая </a:t>
                      </a:r>
                    </a:p>
                  </a:txBody>
                  <a:tcPr/>
                </a:tc>
                <a:tc>
                  <a:txBody>
                    <a:bodyPr/>
                    <a:lstStyle/>
                    <a:p>
                      <a:r>
                        <a:rPr lang="fy-NL" sz="1800" kern="1200" dirty="0">
                          <a:solidFill>
                            <a:schemeClr val="dk1"/>
                          </a:solidFill>
                          <a:effectLst/>
                          <a:latin typeface="+mn-lt"/>
                          <a:ea typeface="+mn-ea"/>
                          <a:cs typeface="+mn-cs"/>
                        </a:rPr>
                        <a:t>3.33</a:t>
                      </a:r>
                      <a:endParaRPr lang="ru-RU" dirty="0"/>
                    </a:p>
                  </a:txBody>
                  <a:tcPr/>
                </a:tc>
                <a:tc>
                  <a:txBody>
                    <a:bodyPr/>
                    <a:lstStyle/>
                    <a:p>
                      <a:r>
                        <a:rPr lang="ru-RU" dirty="0"/>
                        <a:t>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0.495</a:t>
                      </a:r>
                    </a:p>
                  </a:txBody>
                  <a:tcPr/>
                </a:tc>
                <a:extLst>
                  <a:ext uri="{0D108BD9-81ED-4DB2-BD59-A6C34878D82A}">
                    <a16:rowId xmlns:a16="http://schemas.microsoft.com/office/drawing/2014/main" val="1916855247"/>
                  </a:ext>
                </a:extLst>
              </a:tr>
              <a:tr h="370840">
                <a:tc>
                  <a:txBody>
                    <a:bodyPr/>
                    <a:lstStyle/>
                    <a:p>
                      <a:r>
                        <a:rPr lang="ru-RU" dirty="0"/>
                        <a:t>Нижняя лобковая</a:t>
                      </a:r>
                    </a:p>
                  </a:txBody>
                  <a:tcPr/>
                </a:tc>
                <a:tc>
                  <a:txBody>
                    <a:bodyPr/>
                    <a:lstStyle/>
                    <a:p>
                      <a:r>
                        <a:rPr lang="fy-NL" sz="1800" kern="1200" dirty="0">
                          <a:solidFill>
                            <a:schemeClr val="dk1"/>
                          </a:solidFill>
                          <a:effectLst/>
                          <a:latin typeface="+mn-lt"/>
                          <a:ea typeface="+mn-ea"/>
                          <a:cs typeface="+mn-cs"/>
                        </a:rPr>
                        <a:t>5.72</a:t>
                      </a:r>
                      <a:endParaRPr lang="ru-RU" dirty="0"/>
                    </a:p>
                  </a:txBody>
                  <a:tcPr/>
                </a:tc>
                <a:tc>
                  <a:txBody>
                    <a:bodyPr/>
                    <a:lstStyle/>
                    <a:p>
                      <a:r>
                        <a:rPr lang="ru-RU"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0.495</a:t>
                      </a:r>
                    </a:p>
                  </a:txBody>
                  <a:tcPr/>
                </a:tc>
                <a:extLst>
                  <a:ext uri="{0D108BD9-81ED-4DB2-BD59-A6C34878D82A}">
                    <a16:rowId xmlns:a16="http://schemas.microsoft.com/office/drawing/2014/main" val="2096431053"/>
                  </a:ext>
                </a:extLst>
              </a:tr>
            </a:tbl>
          </a:graphicData>
        </a:graphic>
      </p:graphicFrame>
      <p:sp>
        <p:nvSpPr>
          <p:cNvPr id="4" name="TextBox 3">
            <a:extLst>
              <a:ext uri="{FF2B5EF4-FFF2-40B4-BE49-F238E27FC236}">
                <a16:creationId xmlns:a16="http://schemas.microsoft.com/office/drawing/2014/main" id="{9711F494-FBD5-4080-9BC8-F922D696426E}"/>
              </a:ext>
            </a:extLst>
          </p:cNvPr>
          <p:cNvSpPr txBox="1"/>
          <p:nvPr/>
        </p:nvSpPr>
        <p:spPr>
          <a:xfrm>
            <a:off x="407368" y="4869160"/>
            <a:ext cx="11771171" cy="923330"/>
          </a:xfrm>
          <a:prstGeom prst="rect">
            <a:avLst/>
          </a:prstGeom>
          <a:noFill/>
        </p:spPr>
        <p:txBody>
          <a:bodyPr wrap="none" rtlCol="0">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Для придания численной устойчивости модели</a:t>
            </a:r>
            <a:r>
              <a:rPr lang="ru-RU" sz="1800" dirty="0">
                <a:solidFill>
                  <a:srgbClr val="000000"/>
                </a:solidFill>
                <a:effectLst/>
                <a:latin typeface="Microsoft Sans Serif" panose="020B0604020202020204" pitchFamily="34" charset="0"/>
                <a:ea typeface="Microsoft Sans Serif" panose="020B0604020202020204" pitchFamily="34" charset="0"/>
              </a:rPr>
              <a:t>,</a:t>
            </a:r>
            <a:r>
              <a:rPr lang="fy-NL" sz="1800" dirty="0">
                <a:solidFill>
                  <a:srgbClr val="000000"/>
                </a:solidFill>
                <a:effectLst/>
                <a:latin typeface="Microsoft Sans Serif" panose="020B0604020202020204" pitchFamily="34" charset="0"/>
                <a:ea typeface="Microsoft Sans Serif" panose="020B0604020202020204" pitchFamily="34" charset="0"/>
              </a:rPr>
              <a:t> линейные балочные элементы с</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использованием низкого</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 модуля Юнга были наложены на сетку элементов ферм крестцово-остистой и крестцово-бугорной связок,</a:t>
            </a:r>
            <a:endParaRPr lang="ru-RU" dirty="0"/>
          </a:p>
          <a:p>
            <a:r>
              <a:rPr lang="fy-NL" sz="1800" dirty="0">
                <a:solidFill>
                  <a:srgbClr val="000000"/>
                </a:solidFill>
                <a:effectLst/>
                <a:latin typeface="Microsoft Sans Serif" panose="020B0604020202020204" pitchFamily="34" charset="0"/>
                <a:ea typeface="Microsoft Sans Serif" panose="020B0604020202020204" pitchFamily="34" charset="0"/>
              </a:rPr>
              <a:t>обычная жесткость на изгиб. Свойства применяемого материала </a:t>
            </a:r>
            <a:r>
              <a:rPr lang="ru-RU" sz="1800" dirty="0">
                <a:solidFill>
                  <a:srgbClr val="000000"/>
                </a:solidFill>
                <a:effectLst/>
                <a:latin typeface="Microsoft Sans Serif" panose="020B0604020202020204" pitchFamily="34" charset="0"/>
                <a:ea typeface="Microsoft Sans Serif" panose="020B0604020202020204" pitchFamily="34" charset="0"/>
              </a:rPr>
              <a:t>в таблице при</a:t>
            </a:r>
            <a:r>
              <a:rPr lang="fy-NL" sz="1800" dirty="0">
                <a:solidFill>
                  <a:srgbClr val="000000"/>
                </a:solidFill>
                <a:effectLst/>
                <a:latin typeface="Microsoft Sans Serif" panose="020B0604020202020204" pitchFamily="34" charset="0"/>
                <a:ea typeface="Microsoft Sans Serif" panose="020B0604020202020204" pitchFamily="34" charset="0"/>
              </a:rPr>
              <a:t>ведены в </a:t>
            </a:r>
            <a:r>
              <a:rPr lang="en-US" dirty="0"/>
              <a:t>[33]</a:t>
            </a:r>
            <a:endParaRPr lang="ru-RU" dirty="0"/>
          </a:p>
        </p:txBody>
      </p:sp>
    </p:spTree>
    <p:extLst>
      <p:ext uri="{BB962C8B-B14F-4D97-AF65-F5344CB8AC3E}">
        <p14:creationId xmlns:p14="http://schemas.microsoft.com/office/powerpoint/2010/main" val="7504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5EA49A82-CBF5-4B78-BF65-9A178CF1A631}"/>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23879C4-E7B1-401B-ACBC-7F836CCA91BF}"/>
              </a:ext>
            </a:extLst>
          </p:cNvPr>
          <p:cNvSpPr>
            <a:spLocks noGrp="1"/>
          </p:cNvSpPr>
          <p:nvPr>
            <p:ph type="title"/>
          </p:nvPr>
        </p:nvSpPr>
        <p:spPr/>
        <p:txBody>
          <a:bodyPr/>
          <a:lstStyle/>
          <a:p>
            <a:r>
              <a:rPr lang="ru-RU" dirty="0"/>
              <a:t>Модель гибкого крестца</a:t>
            </a:r>
          </a:p>
        </p:txBody>
      </p:sp>
      <p:pic>
        <p:nvPicPr>
          <p:cNvPr id="4" name="Рисунок 3">
            <a:extLst>
              <a:ext uri="{FF2B5EF4-FFF2-40B4-BE49-F238E27FC236}">
                <a16:creationId xmlns:a16="http://schemas.microsoft.com/office/drawing/2014/main" id="{8B5D5071-91AC-4F2C-9D9F-1983F921D98F}"/>
              </a:ext>
            </a:extLst>
          </p:cNvPr>
          <p:cNvPicPr>
            <a:picLocks noChangeAspect="1"/>
          </p:cNvPicPr>
          <p:nvPr/>
        </p:nvPicPr>
        <p:blipFill>
          <a:blip r:embed="rId2"/>
          <a:stretch>
            <a:fillRect/>
          </a:stretch>
        </p:blipFill>
        <p:spPr>
          <a:xfrm>
            <a:off x="2999656" y="1844824"/>
            <a:ext cx="6315956" cy="4353533"/>
          </a:xfrm>
          <a:prstGeom prst="rect">
            <a:avLst/>
          </a:prstGeom>
        </p:spPr>
      </p:pic>
      <p:sp>
        <p:nvSpPr>
          <p:cNvPr id="5" name="TextBox 4">
            <a:extLst>
              <a:ext uri="{FF2B5EF4-FFF2-40B4-BE49-F238E27FC236}">
                <a16:creationId xmlns:a16="http://schemas.microsoft.com/office/drawing/2014/main" id="{E8E244DE-6BD4-4B04-83AA-CD55C4ED8BF9}"/>
              </a:ext>
            </a:extLst>
          </p:cNvPr>
          <p:cNvSpPr txBox="1"/>
          <p:nvPr/>
        </p:nvSpPr>
        <p:spPr>
          <a:xfrm>
            <a:off x="2423592" y="3836924"/>
            <a:ext cx="3384376" cy="369332"/>
          </a:xfrm>
          <a:prstGeom prst="rect">
            <a:avLst/>
          </a:prstGeom>
          <a:solidFill>
            <a:schemeClr val="bg1"/>
          </a:solidFill>
        </p:spPr>
        <p:txBody>
          <a:bodyPr wrap="square" rtlCol="0">
            <a:spAutoFit/>
          </a:bodyPr>
          <a:lstStyle/>
          <a:p>
            <a:r>
              <a:rPr lang="ru-RU" dirty="0"/>
              <a:t>Крестцово-копчиковый сустав</a:t>
            </a:r>
          </a:p>
        </p:txBody>
      </p:sp>
    </p:spTree>
    <p:extLst>
      <p:ext uri="{BB962C8B-B14F-4D97-AF65-F5344CB8AC3E}">
        <p14:creationId xmlns:p14="http://schemas.microsoft.com/office/powerpoint/2010/main" val="268274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BCB0CD-4BF4-4459-B1C6-C7D112DFC4AB}"/>
              </a:ext>
            </a:extLst>
          </p:cNvPr>
          <p:cNvSpPr>
            <a:spLocks noGrp="1"/>
          </p:cNvSpPr>
          <p:nvPr>
            <p:ph type="title"/>
          </p:nvPr>
        </p:nvSpPr>
        <p:spPr/>
        <p:txBody>
          <a:bodyPr/>
          <a:lstStyle/>
          <a:p>
            <a:r>
              <a:rPr lang="ru-RU" dirty="0"/>
              <a:t>Определение</a:t>
            </a:r>
          </a:p>
        </p:txBody>
      </p:sp>
      <p:sp>
        <p:nvSpPr>
          <p:cNvPr id="4" name="TextBox 3">
            <a:extLst>
              <a:ext uri="{FF2B5EF4-FFF2-40B4-BE49-F238E27FC236}">
                <a16:creationId xmlns:a16="http://schemas.microsoft.com/office/drawing/2014/main" id="{5D15C4F4-A428-42AE-A1F1-881DED386129}"/>
              </a:ext>
            </a:extLst>
          </p:cNvPr>
          <p:cNvSpPr txBox="1"/>
          <p:nvPr/>
        </p:nvSpPr>
        <p:spPr>
          <a:xfrm>
            <a:off x="1066800" y="1770527"/>
            <a:ext cx="10657184" cy="1200329"/>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Фасеточные суставы (зигапофизарные суставы) вместе с межпозвонковым диском составляют трехсуставной комплекс функциональной единицы позвоночника (двигательного сегмента). Они представляют собой синовиальные суставы, расположенные позади позвонков и межпозвонкового диска, и способствуют движению и стабильности позвоночника. [</a:t>
            </a:r>
            <a:r>
              <a:rPr lang="fy-NL" sz="1800" dirty="0">
                <a:solidFill>
                  <a:srgbClr val="000000"/>
                </a:solidFill>
                <a:effectLst/>
                <a:latin typeface="Microsoft Sans Serif" panose="020B0604020202020204" pitchFamily="34" charset="0"/>
                <a:ea typeface="Microsoft Sans Serif" panose="020B0604020202020204" pitchFamily="34" charset="0"/>
                <a:hlinkClick r:id="rId2" action="ppaction://hlinksldjump"/>
              </a:rPr>
              <a:t>5</a:t>
            </a:r>
            <a:r>
              <a:rPr lang="fy-NL" sz="1800" dirty="0">
                <a:solidFill>
                  <a:srgbClr val="000000"/>
                </a:solidFill>
                <a:effectLst/>
                <a:latin typeface="Microsoft Sans Serif" panose="020B0604020202020204" pitchFamily="34" charset="0"/>
                <a:ea typeface="Microsoft Sans Serif" panose="020B0604020202020204" pitchFamily="34" charset="0"/>
              </a:rPr>
              <a:t>]</a:t>
            </a:r>
            <a:endParaRPr lang="ru-RU" dirty="0"/>
          </a:p>
        </p:txBody>
      </p:sp>
      <p:pic>
        <p:nvPicPr>
          <p:cNvPr id="1028" name="Picture 4" descr="Lumbar Facet Joint Dysfunctions">
            <a:extLst>
              <a:ext uri="{FF2B5EF4-FFF2-40B4-BE49-F238E27FC236}">
                <a16:creationId xmlns:a16="http://schemas.microsoft.com/office/drawing/2014/main" id="{01FBC6C7-09A0-4FBD-833E-6209A180E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3303441"/>
            <a:ext cx="580072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oracic Facet Joint Injection Information">
            <a:extLst>
              <a:ext uri="{FF2B5EF4-FFF2-40B4-BE49-F238E27FC236}">
                <a16:creationId xmlns:a16="http://schemas.microsoft.com/office/drawing/2014/main" id="{75DB2E14-25C1-4029-9B3D-A159A6CD1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2" y="3282698"/>
            <a:ext cx="5303008" cy="34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85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1D150E25-2D00-4ED4-B993-555D9D2383DF}"/>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F3565BE1-DF3F-47CE-BC93-3EB9BB64B937}"/>
              </a:ext>
            </a:extLst>
          </p:cNvPr>
          <p:cNvSpPr>
            <a:spLocks noGrp="1"/>
          </p:cNvSpPr>
          <p:nvPr>
            <p:ph type="title"/>
          </p:nvPr>
        </p:nvSpPr>
        <p:spPr/>
        <p:txBody>
          <a:bodyPr/>
          <a:lstStyle/>
          <a:p>
            <a:r>
              <a:rPr lang="ru-RU" dirty="0"/>
              <a:t>Уточнение модели</a:t>
            </a:r>
          </a:p>
        </p:txBody>
      </p:sp>
      <p:sp>
        <p:nvSpPr>
          <p:cNvPr id="4" name="TextBox 3">
            <a:extLst>
              <a:ext uri="{FF2B5EF4-FFF2-40B4-BE49-F238E27FC236}">
                <a16:creationId xmlns:a16="http://schemas.microsoft.com/office/drawing/2014/main" id="{1C991CFD-A165-4ECA-ACA5-4D182872C7CD}"/>
              </a:ext>
            </a:extLst>
          </p:cNvPr>
          <p:cNvSpPr txBox="1"/>
          <p:nvPr/>
        </p:nvSpPr>
        <p:spPr>
          <a:xfrm>
            <a:off x="659979" y="1658800"/>
            <a:ext cx="11161240" cy="1754326"/>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Чтобы обеспечить правильную симуляцию движения тазовых суставов и обеспечить некоторую стабильность симуляции, в крестцово-подвздошном суставе была добавлена группа клиновидных элементов с гибридной формулировкой для имитации синовиальной части этого сустава. В лобковом симфизе была добавлена еще одна группа трехмерных твердых элементов для имитации межлобкового диска. К этим элементам и к элементам крестцово-копчикового сустава была применена конститутивная модель Нео-Гука.</a:t>
            </a:r>
            <a:endParaRPr lang="ru-RU" dirty="0"/>
          </a:p>
        </p:txBody>
      </p:sp>
      <p:pic>
        <p:nvPicPr>
          <p:cNvPr id="6" name="Рисунок 5">
            <a:extLst>
              <a:ext uri="{FF2B5EF4-FFF2-40B4-BE49-F238E27FC236}">
                <a16:creationId xmlns:a16="http://schemas.microsoft.com/office/drawing/2014/main" id="{F62C1ABD-B869-4915-ADAF-D7BB440A072A}"/>
              </a:ext>
            </a:extLst>
          </p:cNvPr>
          <p:cNvPicPr>
            <a:picLocks noChangeAspect="1"/>
          </p:cNvPicPr>
          <p:nvPr/>
        </p:nvPicPr>
        <p:blipFill>
          <a:blip r:embed="rId2"/>
          <a:stretch>
            <a:fillRect/>
          </a:stretch>
        </p:blipFill>
        <p:spPr>
          <a:xfrm>
            <a:off x="3143672" y="3429000"/>
            <a:ext cx="5077534" cy="533474"/>
          </a:xfrm>
          <a:prstGeom prst="rect">
            <a:avLst/>
          </a:prstGeom>
        </p:spPr>
      </p:pic>
      <p:sp>
        <p:nvSpPr>
          <p:cNvPr id="8" name="TextBox 7">
            <a:extLst>
              <a:ext uri="{FF2B5EF4-FFF2-40B4-BE49-F238E27FC236}">
                <a16:creationId xmlns:a16="http://schemas.microsoft.com/office/drawing/2014/main" id="{D383154A-6DA2-48AE-AD4A-E947F215D735}"/>
              </a:ext>
            </a:extLst>
          </p:cNvPr>
          <p:cNvSpPr txBox="1"/>
          <p:nvPr/>
        </p:nvSpPr>
        <p:spPr>
          <a:xfrm>
            <a:off x="659979" y="4100203"/>
            <a:ext cx="10845101" cy="2585323"/>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где с</a:t>
            </a:r>
            <a:r>
              <a:rPr lang="ru-RU" sz="1800" baseline="-25000" dirty="0">
                <a:solidFill>
                  <a:srgbClr val="000000"/>
                </a:solidFill>
                <a:effectLst/>
                <a:latin typeface="Microsoft Sans Serif" panose="020B0604020202020204" pitchFamily="34" charset="0"/>
                <a:ea typeface="Microsoft Sans Serif" panose="020B0604020202020204" pitchFamily="34" charset="0"/>
              </a:rPr>
              <a:t>10</a:t>
            </a:r>
            <a:r>
              <a:rPr lang="fy-NL" sz="800" dirty="0">
                <a:solidFill>
                  <a:srgbClr val="000000"/>
                </a:solidFill>
                <a:effectLst/>
                <a:latin typeface="Arial" panose="020B0604020202020204" pitchFamily="34" charset="0"/>
                <a:ea typeface="Arial"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является материальной константой.</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Из-за небольшого количества экспериментальных данных о тазовых связках свойства материала</a:t>
            </a:r>
            <a:r>
              <a:rPr lang="ru-RU" sz="1800" dirty="0">
                <a:solidFill>
                  <a:srgbClr val="000000"/>
                </a:solidFill>
                <a:effectLst/>
                <a:latin typeface="Microsoft Sans Serif" panose="020B0604020202020204" pitchFamily="34" charset="0"/>
                <a:ea typeface="Microsoft Sans Serif" panose="020B0604020202020204" pitchFamily="34" charset="0"/>
              </a:rPr>
              <a:t> берутся как для</a:t>
            </a:r>
            <a:r>
              <a:rPr lang="fy-NL" sz="1800" dirty="0">
                <a:solidFill>
                  <a:srgbClr val="000000"/>
                </a:solidFill>
                <a:effectLst/>
                <a:latin typeface="Microsoft Sans Serif" panose="020B0604020202020204" pitchFamily="34" charset="0"/>
                <a:ea typeface="Microsoft Sans Serif" panose="020B0604020202020204" pitchFamily="34" charset="0"/>
              </a:rPr>
              <a:t> медиальной коллатеральной связки колена</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3" action="ppaction://hlinksldjump"/>
              </a:rPr>
              <a:t>34,35</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ru-RU" sz="1800" u="none" strike="noStrike" dirty="0">
                <a:solidFill>
                  <a:srgbClr val="000000"/>
                </a:solidFill>
                <a:effectLst/>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a:t>
            </a:r>
          </a:p>
          <a:p>
            <a:r>
              <a:rPr lang="fy-NL" sz="1800" dirty="0">
                <a:solidFill>
                  <a:srgbClr val="000000"/>
                </a:solidFill>
                <a:effectLst/>
                <a:latin typeface="Microsoft Sans Serif" panose="020B0604020202020204" pitchFamily="34" charset="0"/>
                <a:ea typeface="Microsoft Sans Serif" panose="020B0604020202020204" pitchFamily="34" charset="0"/>
              </a:rPr>
              <a:t> с</a:t>
            </a:r>
            <a:r>
              <a:rPr lang="ru-RU" sz="1800" baseline="-25000" dirty="0">
                <a:solidFill>
                  <a:srgbClr val="000000"/>
                </a:solidFill>
                <a:effectLst/>
                <a:latin typeface="Microsoft Sans Serif" panose="020B0604020202020204" pitchFamily="34" charset="0"/>
                <a:ea typeface="Microsoft Sans Serif" panose="020B0604020202020204" pitchFamily="34" charset="0"/>
              </a:rPr>
              <a:t>10</a:t>
            </a:r>
            <a:r>
              <a:rPr lang="fy-NL" sz="800" dirty="0">
                <a:solidFill>
                  <a:srgbClr val="000000"/>
                </a:solidFill>
                <a:effectLst/>
                <a:latin typeface="Arial" panose="020B0604020202020204" pitchFamily="34" charset="0"/>
                <a:ea typeface="Arial"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 6,43 МПа</a:t>
            </a:r>
          </a:p>
          <a:p>
            <a:r>
              <a:rPr lang="fy-NL" sz="1800" dirty="0">
                <a:solidFill>
                  <a:srgbClr val="000000"/>
                </a:solidFill>
                <a:effectLst/>
                <a:latin typeface="Microsoft Sans Serif" panose="020B0604020202020204" pitchFamily="34" charset="0"/>
                <a:ea typeface="Microsoft Sans Serif" panose="020B0604020202020204" pitchFamily="34" charset="0"/>
              </a:rPr>
              <a:t> D</a:t>
            </a:r>
            <a:r>
              <a:rPr lang="fy-NL" sz="1800" baseline="-25000" dirty="0">
                <a:solidFill>
                  <a:srgbClr val="000000"/>
                </a:solidFill>
                <a:effectLst/>
                <a:latin typeface="Microsoft Sans Serif" panose="020B0604020202020204" pitchFamily="34" charset="0"/>
                <a:ea typeface="Microsoft Sans Serif" panose="020B0604020202020204" pitchFamily="34" charset="0"/>
              </a:rPr>
              <a:t>1</a:t>
            </a:r>
            <a:r>
              <a:rPr lang="fy-NL" sz="800" dirty="0">
                <a:solidFill>
                  <a:srgbClr val="000000"/>
                </a:solidFill>
                <a:effectLst/>
                <a:latin typeface="Microsoft Sans Serif" panose="020B0604020202020204" pitchFamily="34" charset="0"/>
                <a:ea typeface="Microsoft Sans Serif" panose="020B0604020202020204" pitchFamily="34" charset="0"/>
              </a:rPr>
              <a:t> </a:t>
            </a:r>
            <a:r>
              <a:rPr lang="fy-NL" sz="1800" dirty="0">
                <a:solidFill>
                  <a:srgbClr val="000000"/>
                </a:solidFill>
                <a:effectLst/>
                <a:latin typeface="Microsoft Sans Serif" panose="020B0604020202020204" pitchFamily="34" charset="0"/>
                <a:ea typeface="Microsoft Sans Serif" panose="020B0604020202020204" pitchFamily="34" charset="0"/>
              </a:rPr>
              <a:t>= 1,0 х 10</a:t>
            </a:r>
            <a:r>
              <a:rPr lang="fy-NL" sz="1800" baseline="30000" dirty="0">
                <a:solidFill>
                  <a:srgbClr val="000000"/>
                </a:solidFill>
                <a:effectLst/>
                <a:latin typeface="Microsoft Sans Serif" panose="020B0604020202020204" pitchFamily="34" charset="0"/>
                <a:ea typeface="Microsoft Sans Serif" panose="020B0604020202020204" pitchFamily="34" charset="0"/>
              </a:rPr>
              <a:t>-4</a:t>
            </a:r>
            <a:r>
              <a:rPr lang="fy-NL" sz="1800" dirty="0">
                <a:solidFill>
                  <a:srgbClr val="000000"/>
                </a:solidFill>
                <a:effectLst/>
                <a:latin typeface="Microsoft Sans Serif" panose="020B0604020202020204" pitchFamily="34" charset="0"/>
                <a:ea typeface="Microsoft Sans Serif" panose="020B0604020202020204" pitchFamily="34" charset="0"/>
              </a:rPr>
              <a:t>МПа</a:t>
            </a:r>
            <a:r>
              <a:rPr lang="fy-NL" sz="1800" baseline="30000" dirty="0">
                <a:solidFill>
                  <a:srgbClr val="000000"/>
                </a:solidFill>
                <a:effectLst/>
                <a:latin typeface="Microsoft Sans Serif" panose="020B0604020202020204" pitchFamily="34" charset="0"/>
                <a:ea typeface="Microsoft Sans Serif" panose="020B0604020202020204" pitchFamily="34" charset="0"/>
              </a:rPr>
              <a:t>-1</a:t>
            </a:r>
            <a:r>
              <a:rPr lang="fy-NL" sz="1800" dirty="0">
                <a:solidFill>
                  <a:srgbClr val="000000"/>
                </a:solidFill>
                <a:effectLst/>
                <a:latin typeface="Microsoft Sans Serif" panose="020B0604020202020204" pitchFamily="34" charset="0"/>
                <a:ea typeface="Microsoft Sans Serif" panose="020B0604020202020204" pitchFamily="34" charset="0"/>
              </a:rPr>
              <a:t>. </a:t>
            </a:r>
          </a:p>
          <a:p>
            <a:endParaRPr lang="fy-NL" sz="1800" dirty="0">
              <a:solidFill>
                <a:srgbClr val="000000"/>
              </a:solidFill>
              <a:effectLst/>
              <a:latin typeface="Microsoft Sans Serif" panose="020B0604020202020204" pitchFamily="34" charset="0"/>
              <a:ea typeface="Microsoft Sans Serif" panose="020B0604020202020204" pitchFamily="34" charset="0"/>
            </a:endParaRPr>
          </a:p>
          <a:p>
            <a:r>
              <a:rPr lang="ru-RU" dirty="0"/>
              <a:t>Туго</a:t>
            </a:r>
            <a:r>
              <a:rPr lang="en-US" dirty="0"/>
              <a:t>-</a:t>
            </a:r>
            <a:r>
              <a:rPr lang="ru-RU" dirty="0"/>
              <a:t>подвижность , вносимая этими элементами, невелика, поэтому общая жесткость суставов в основном обеспечивается связками таза.</a:t>
            </a:r>
          </a:p>
        </p:txBody>
      </p:sp>
    </p:spTree>
    <p:extLst>
      <p:ext uri="{BB962C8B-B14F-4D97-AF65-F5344CB8AC3E}">
        <p14:creationId xmlns:p14="http://schemas.microsoft.com/office/powerpoint/2010/main" val="231611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D258D0EF-542E-4DCB-9F78-74792C1A78AF}"/>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A984B155-0372-447D-86C4-B61B026B953A}"/>
              </a:ext>
            </a:extLst>
          </p:cNvPr>
          <p:cNvSpPr>
            <a:spLocks noGrp="1"/>
          </p:cNvSpPr>
          <p:nvPr>
            <p:ph type="title"/>
          </p:nvPr>
        </p:nvSpPr>
        <p:spPr/>
        <p:txBody>
          <a:bodyPr/>
          <a:lstStyle/>
          <a:p>
            <a:r>
              <a:rPr lang="ru-RU" dirty="0"/>
              <a:t>Результат моделирования</a:t>
            </a:r>
          </a:p>
        </p:txBody>
      </p:sp>
      <p:sp>
        <p:nvSpPr>
          <p:cNvPr id="3" name="TextBox 2">
            <a:extLst>
              <a:ext uri="{FF2B5EF4-FFF2-40B4-BE49-F238E27FC236}">
                <a16:creationId xmlns:a16="http://schemas.microsoft.com/office/drawing/2014/main" id="{E9911C70-099A-44CC-A173-307DC6806AEF}"/>
              </a:ext>
            </a:extLst>
          </p:cNvPr>
          <p:cNvSpPr txBox="1"/>
          <p:nvPr/>
        </p:nvSpPr>
        <p:spPr>
          <a:xfrm>
            <a:off x="1847528" y="6383981"/>
            <a:ext cx="8157746" cy="369332"/>
          </a:xfrm>
          <a:prstGeom prst="rect">
            <a:avLst/>
          </a:prstGeom>
          <a:noFill/>
        </p:spPr>
        <p:txBody>
          <a:bodyPr wrap="none" rtlCol="0">
            <a:spAutoFit/>
          </a:bodyPr>
          <a:lstStyle/>
          <a:p>
            <a:r>
              <a:rPr lang="ru-RU" dirty="0"/>
              <a:t>Расширение лобкового симфиза при вертикальном опускании головки плода.</a:t>
            </a:r>
          </a:p>
        </p:txBody>
      </p:sp>
      <p:pic>
        <p:nvPicPr>
          <p:cNvPr id="5" name="Рисунок 4">
            <a:extLst>
              <a:ext uri="{FF2B5EF4-FFF2-40B4-BE49-F238E27FC236}">
                <a16:creationId xmlns:a16="http://schemas.microsoft.com/office/drawing/2014/main" id="{8C1F8796-C0C4-4E93-9EE1-D2A9433B065F}"/>
              </a:ext>
            </a:extLst>
          </p:cNvPr>
          <p:cNvPicPr>
            <a:picLocks noChangeAspect="1"/>
          </p:cNvPicPr>
          <p:nvPr/>
        </p:nvPicPr>
        <p:blipFill>
          <a:blip r:embed="rId2"/>
          <a:stretch>
            <a:fillRect/>
          </a:stretch>
        </p:blipFill>
        <p:spPr>
          <a:xfrm>
            <a:off x="2106343" y="1549491"/>
            <a:ext cx="7640116" cy="4563112"/>
          </a:xfrm>
          <a:prstGeom prst="rect">
            <a:avLst/>
          </a:prstGeom>
        </p:spPr>
      </p:pic>
      <p:sp>
        <p:nvSpPr>
          <p:cNvPr id="6" name="TextBox 5">
            <a:extLst>
              <a:ext uri="{FF2B5EF4-FFF2-40B4-BE49-F238E27FC236}">
                <a16:creationId xmlns:a16="http://schemas.microsoft.com/office/drawing/2014/main" id="{351DB6E7-7C9F-4E8E-83B9-E3A9B76FD12B}"/>
              </a:ext>
            </a:extLst>
          </p:cNvPr>
          <p:cNvSpPr txBox="1"/>
          <p:nvPr/>
        </p:nvSpPr>
        <p:spPr>
          <a:xfrm rot="16200000">
            <a:off x="423315" y="3713162"/>
            <a:ext cx="4044454" cy="307777"/>
          </a:xfrm>
          <a:prstGeom prst="rect">
            <a:avLst/>
          </a:prstGeom>
          <a:solidFill>
            <a:schemeClr val="bg1"/>
          </a:solidFill>
        </p:spPr>
        <p:txBody>
          <a:bodyPr wrap="square" rtlCol="0">
            <a:spAutoFit/>
          </a:bodyPr>
          <a:lstStyle/>
          <a:p>
            <a:pPr algn="ctr"/>
            <a:r>
              <a:rPr lang="ru-RU" sz="1400" dirty="0"/>
              <a:t>Расширение лобкового симфиза, мм</a:t>
            </a:r>
          </a:p>
        </p:txBody>
      </p:sp>
      <p:sp>
        <p:nvSpPr>
          <p:cNvPr id="7" name="TextBox 6">
            <a:extLst>
              <a:ext uri="{FF2B5EF4-FFF2-40B4-BE49-F238E27FC236}">
                <a16:creationId xmlns:a16="http://schemas.microsoft.com/office/drawing/2014/main" id="{69DE4552-11E8-434B-A381-4B069BD3CE11}"/>
              </a:ext>
            </a:extLst>
          </p:cNvPr>
          <p:cNvSpPr txBox="1"/>
          <p:nvPr/>
        </p:nvSpPr>
        <p:spPr>
          <a:xfrm>
            <a:off x="3071664" y="5889278"/>
            <a:ext cx="5709474" cy="338554"/>
          </a:xfrm>
          <a:prstGeom prst="rect">
            <a:avLst/>
          </a:prstGeom>
          <a:solidFill>
            <a:schemeClr val="bg1"/>
          </a:solidFill>
        </p:spPr>
        <p:txBody>
          <a:bodyPr wrap="square" rtlCol="0">
            <a:spAutoFit/>
          </a:bodyPr>
          <a:lstStyle/>
          <a:p>
            <a:pPr algn="ctr"/>
            <a:r>
              <a:rPr lang="ru-RU" sz="1600" dirty="0"/>
              <a:t>Вертикальное опускание головки плода, мм</a:t>
            </a:r>
          </a:p>
        </p:txBody>
      </p:sp>
      <p:sp>
        <p:nvSpPr>
          <p:cNvPr id="9" name="TextBox 8">
            <a:extLst>
              <a:ext uri="{FF2B5EF4-FFF2-40B4-BE49-F238E27FC236}">
                <a16:creationId xmlns:a16="http://schemas.microsoft.com/office/drawing/2014/main" id="{76599370-C7A0-438F-800A-3F1608D57470}"/>
              </a:ext>
            </a:extLst>
          </p:cNvPr>
          <p:cNvSpPr txBox="1"/>
          <p:nvPr/>
        </p:nvSpPr>
        <p:spPr>
          <a:xfrm>
            <a:off x="3431704" y="1772816"/>
            <a:ext cx="2016224" cy="276999"/>
          </a:xfrm>
          <a:prstGeom prst="rect">
            <a:avLst/>
          </a:prstGeom>
          <a:solidFill>
            <a:schemeClr val="bg1"/>
          </a:solidFill>
        </p:spPr>
        <p:txBody>
          <a:bodyPr wrap="square" rtlCol="0">
            <a:spAutoFit/>
          </a:bodyPr>
          <a:lstStyle/>
          <a:p>
            <a:r>
              <a:rPr lang="ru-RU" sz="1200" dirty="0"/>
              <a:t>негибкая модель крестца</a:t>
            </a:r>
          </a:p>
        </p:txBody>
      </p:sp>
      <p:sp>
        <p:nvSpPr>
          <p:cNvPr id="10" name="TextBox 9">
            <a:extLst>
              <a:ext uri="{FF2B5EF4-FFF2-40B4-BE49-F238E27FC236}">
                <a16:creationId xmlns:a16="http://schemas.microsoft.com/office/drawing/2014/main" id="{10BEC5AC-A707-4911-94C6-0B59134ED6C1}"/>
              </a:ext>
            </a:extLst>
          </p:cNvPr>
          <p:cNvSpPr txBox="1"/>
          <p:nvPr/>
        </p:nvSpPr>
        <p:spPr>
          <a:xfrm>
            <a:off x="3436276" y="1999873"/>
            <a:ext cx="2016224" cy="276999"/>
          </a:xfrm>
          <a:prstGeom prst="rect">
            <a:avLst/>
          </a:prstGeom>
          <a:solidFill>
            <a:schemeClr val="bg1"/>
          </a:solidFill>
        </p:spPr>
        <p:txBody>
          <a:bodyPr wrap="square" rtlCol="0">
            <a:spAutoFit/>
          </a:bodyPr>
          <a:lstStyle/>
          <a:p>
            <a:r>
              <a:rPr lang="ru-RU" sz="1200" dirty="0"/>
              <a:t>гибкая модель крестца</a:t>
            </a:r>
          </a:p>
        </p:txBody>
      </p:sp>
    </p:spTree>
    <p:extLst>
      <p:ext uri="{BB962C8B-B14F-4D97-AF65-F5344CB8AC3E}">
        <p14:creationId xmlns:p14="http://schemas.microsoft.com/office/powerpoint/2010/main" val="25956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96AB5FD3-BCC9-41EB-9D84-5138951E771C}"/>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Заголовок 1">
            <a:extLst>
              <a:ext uri="{FF2B5EF4-FFF2-40B4-BE49-F238E27FC236}">
                <a16:creationId xmlns:a16="http://schemas.microsoft.com/office/drawing/2014/main" id="{DE5287EE-BE25-4335-AC04-1A8879CCAD4E}"/>
              </a:ext>
            </a:extLst>
          </p:cNvPr>
          <p:cNvSpPr>
            <a:spLocks noGrp="1"/>
          </p:cNvSpPr>
          <p:nvPr>
            <p:ph type="title"/>
          </p:nvPr>
        </p:nvSpPr>
        <p:spPr/>
        <p:txBody>
          <a:bodyPr/>
          <a:lstStyle/>
          <a:p>
            <a:r>
              <a:rPr lang="ru-RU" dirty="0"/>
              <a:t>Результат моделирования</a:t>
            </a:r>
            <a:r>
              <a:rPr lang="en-US" dirty="0"/>
              <a:t> (</a:t>
            </a:r>
            <a:r>
              <a:rPr lang="ru-RU" dirty="0"/>
              <a:t>продолжение</a:t>
            </a:r>
            <a:r>
              <a:rPr lang="en-US" dirty="0"/>
              <a:t>)</a:t>
            </a:r>
            <a:endParaRPr lang="ru-RU" dirty="0"/>
          </a:p>
        </p:txBody>
      </p:sp>
      <p:pic>
        <p:nvPicPr>
          <p:cNvPr id="4" name="Рисунок 3">
            <a:extLst>
              <a:ext uri="{FF2B5EF4-FFF2-40B4-BE49-F238E27FC236}">
                <a16:creationId xmlns:a16="http://schemas.microsoft.com/office/drawing/2014/main" id="{7D044DA6-D6C1-440A-B533-3701EF7BA660}"/>
              </a:ext>
            </a:extLst>
          </p:cNvPr>
          <p:cNvPicPr>
            <a:picLocks noChangeAspect="1"/>
          </p:cNvPicPr>
          <p:nvPr/>
        </p:nvPicPr>
        <p:blipFill>
          <a:blip r:embed="rId2"/>
          <a:stretch>
            <a:fillRect/>
          </a:stretch>
        </p:blipFill>
        <p:spPr>
          <a:xfrm>
            <a:off x="2168996" y="1556792"/>
            <a:ext cx="7563906" cy="4582164"/>
          </a:xfrm>
          <a:prstGeom prst="rect">
            <a:avLst/>
          </a:prstGeom>
        </p:spPr>
      </p:pic>
      <p:sp>
        <p:nvSpPr>
          <p:cNvPr id="5" name="TextBox 4">
            <a:extLst>
              <a:ext uri="{FF2B5EF4-FFF2-40B4-BE49-F238E27FC236}">
                <a16:creationId xmlns:a16="http://schemas.microsoft.com/office/drawing/2014/main" id="{B8C23388-27C2-4902-AF7C-4DD902947509}"/>
              </a:ext>
            </a:extLst>
          </p:cNvPr>
          <p:cNvSpPr txBox="1"/>
          <p:nvPr/>
        </p:nvSpPr>
        <p:spPr>
          <a:xfrm>
            <a:off x="1199456" y="6211669"/>
            <a:ext cx="9734075" cy="646331"/>
          </a:xfrm>
          <a:prstGeom prst="rect">
            <a:avLst/>
          </a:prstGeom>
          <a:noFill/>
        </p:spPr>
        <p:txBody>
          <a:bodyPr wrap="none" rtlCol="0">
            <a:spAutoFit/>
          </a:bodyPr>
          <a:lstStyle/>
          <a:p>
            <a:r>
              <a:rPr lang="ru-RU" dirty="0"/>
              <a:t>Максимальные главные напряжения в МПа в верхней и нижней лобковых связках негибкой </a:t>
            </a:r>
          </a:p>
          <a:p>
            <a:r>
              <a:rPr lang="ru-RU" dirty="0"/>
              <a:t>и гибкой моделей крестца при вертикальном опускании головки плода.</a:t>
            </a:r>
          </a:p>
        </p:txBody>
      </p:sp>
      <p:sp>
        <p:nvSpPr>
          <p:cNvPr id="6" name="TextBox 5">
            <a:extLst>
              <a:ext uri="{FF2B5EF4-FFF2-40B4-BE49-F238E27FC236}">
                <a16:creationId xmlns:a16="http://schemas.microsoft.com/office/drawing/2014/main" id="{28F0C513-50B1-4E9E-BFA1-11E8C80CEF2C}"/>
              </a:ext>
            </a:extLst>
          </p:cNvPr>
          <p:cNvSpPr txBox="1"/>
          <p:nvPr/>
        </p:nvSpPr>
        <p:spPr>
          <a:xfrm rot="16200000">
            <a:off x="425428" y="3493193"/>
            <a:ext cx="4067340" cy="338554"/>
          </a:xfrm>
          <a:prstGeom prst="rect">
            <a:avLst/>
          </a:prstGeom>
          <a:solidFill>
            <a:schemeClr val="bg1"/>
          </a:solidFill>
        </p:spPr>
        <p:txBody>
          <a:bodyPr wrap="square" rtlCol="0">
            <a:spAutoFit/>
          </a:bodyPr>
          <a:lstStyle/>
          <a:p>
            <a:r>
              <a:rPr lang="ru-RU" sz="1600" dirty="0"/>
              <a:t>Максимальные главные напряжения, МПа</a:t>
            </a:r>
          </a:p>
        </p:txBody>
      </p:sp>
      <p:sp>
        <p:nvSpPr>
          <p:cNvPr id="7" name="TextBox 6">
            <a:extLst>
              <a:ext uri="{FF2B5EF4-FFF2-40B4-BE49-F238E27FC236}">
                <a16:creationId xmlns:a16="http://schemas.microsoft.com/office/drawing/2014/main" id="{2F962C41-B681-48C6-8D0C-39A3457D794F}"/>
              </a:ext>
            </a:extLst>
          </p:cNvPr>
          <p:cNvSpPr txBox="1"/>
          <p:nvPr/>
        </p:nvSpPr>
        <p:spPr>
          <a:xfrm>
            <a:off x="3096212" y="5800402"/>
            <a:ext cx="5709474" cy="338554"/>
          </a:xfrm>
          <a:prstGeom prst="rect">
            <a:avLst/>
          </a:prstGeom>
          <a:solidFill>
            <a:schemeClr val="bg1"/>
          </a:solidFill>
        </p:spPr>
        <p:txBody>
          <a:bodyPr wrap="square" rtlCol="0">
            <a:spAutoFit/>
          </a:bodyPr>
          <a:lstStyle/>
          <a:p>
            <a:pPr algn="ctr"/>
            <a:r>
              <a:rPr lang="ru-RU" sz="1600" dirty="0"/>
              <a:t>Вертикальное опускание головки плода, мм</a:t>
            </a:r>
          </a:p>
        </p:txBody>
      </p:sp>
      <p:sp>
        <p:nvSpPr>
          <p:cNvPr id="9" name="TextBox 8">
            <a:extLst>
              <a:ext uri="{FF2B5EF4-FFF2-40B4-BE49-F238E27FC236}">
                <a16:creationId xmlns:a16="http://schemas.microsoft.com/office/drawing/2014/main" id="{B4324BD6-AA74-465B-BDF7-EC34B824C477}"/>
              </a:ext>
            </a:extLst>
          </p:cNvPr>
          <p:cNvSpPr txBox="1"/>
          <p:nvPr/>
        </p:nvSpPr>
        <p:spPr>
          <a:xfrm>
            <a:off x="3431704" y="1844824"/>
            <a:ext cx="1657826" cy="954107"/>
          </a:xfrm>
          <a:prstGeom prst="rect">
            <a:avLst/>
          </a:prstGeom>
          <a:solidFill>
            <a:schemeClr val="bg1"/>
          </a:solidFill>
        </p:spPr>
        <p:txBody>
          <a:bodyPr wrap="none" rtlCol="0">
            <a:spAutoFit/>
          </a:bodyPr>
          <a:lstStyle/>
          <a:p>
            <a:r>
              <a:rPr lang="ru-RU" sz="1400" dirty="0"/>
              <a:t>верхняя, негибкая</a:t>
            </a:r>
          </a:p>
          <a:p>
            <a:r>
              <a:rPr lang="ru-RU" sz="1400" dirty="0"/>
              <a:t>нижняя, негибкая</a:t>
            </a:r>
          </a:p>
          <a:p>
            <a:r>
              <a:rPr lang="ru-RU" sz="1400" dirty="0"/>
              <a:t>верхняя, гибкая</a:t>
            </a:r>
          </a:p>
          <a:p>
            <a:r>
              <a:rPr lang="ru-RU" sz="1400" dirty="0"/>
              <a:t>нижняя, гибкая</a:t>
            </a:r>
          </a:p>
        </p:txBody>
      </p:sp>
      <p:sp>
        <p:nvSpPr>
          <p:cNvPr id="10" name="Прямоугольник 9">
            <a:extLst>
              <a:ext uri="{FF2B5EF4-FFF2-40B4-BE49-F238E27FC236}">
                <a16:creationId xmlns:a16="http://schemas.microsoft.com/office/drawing/2014/main" id="{8BA81A19-E09C-4023-9000-8181174A5E34}"/>
              </a:ext>
            </a:extLst>
          </p:cNvPr>
          <p:cNvSpPr/>
          <p:nvPr/>
        </p:nvSpPr>
        <p:spPr>
          <a:xfrm>
            <a:off x="5089530" y="1844824"/>
            <a:ext cx="1366510" cy="954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a:extLst>
              <a:ext uri="{FF2B5EF4-FFF2-40B4-BE49-F238E27FC236}">
                <a16:creationId xmlns:a16="http://schemas.microsoft.com/office/drawing/2014/main" id="{31DA8EE6-74CA-4D43-B27D-BA9D4909B3F7}"/>
              </a:ext>
            </a:extLst>
          </p:cNvPr>
          <p:cNvSpPr/>
          <p:nvPr/>
        </p:nvSpPr>
        <p:spPr>
          <a:xfrm>
            <a:off x="5345233" y="1942248"/>
            <a:ext cx="1366510" cy="351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9315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B8FB3325-4B32-42E1-9D44-6C22A369AE45}"/>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A675A8E2-F115-4CE1-B78C-098B46CCB2E0}"/>
              </a:ext>
            </a:extLst>
          </p:cNvPr>
          <p:cNvSpPr>
            <a:spLocks noGrp="1"/>
          </p:cNvSpPr>
          <p:nvPr>
            <p:ph type="title"/>
          </p:nvPr>
        </p:nvSpPr>
        <p:spPr/>
        <p:txBody>
          <a:bodyPr/>
          <a:lstStyle/>
          <a:p>
            <a:r>
              <a:rPr lang="ru-RU" dirty="0"/>
              <a:t>Результат моделирования</a:t>
            </a:r>
            <a:r>
              <a:rPr lang="en-US" dirty="0"/>
              <a:t> (</a:t>
            </a:r>
            <a:r>
              <a:rPr lang="ru-RU" dirty="0"/>
              <a:t>продолжение</a:t>
            </a:r>
            <a:r>
              <a:rPr lang="en-US" dirty="0"/>
              <a:t>)</a:t>
            </a:r>
            <a:endParaRPr lang="ru-RU" dirty="0"/>
          </a:p>
        </p:txBody>
      </p:sp>
      <p:pic>
        <p:nvPicPr>
          <p:cNvPr id="4" name="Рисунок 3">
            <a:extLst>
              <a:ext uri="{FF2B5EF4-FFF2-40B4-BE49-F238E27FC236}">
                <a16:creationId xmlns:a16="http://schemas.microsoft.com/office/drawing/2014/main" id="{4AE5FD73-B872-406F-8A3B-C79BF41B247F}"/>
              </a:ext>
            </a:extLst>
          </p:cNvPr>
          <p:cNvPicPr>
            <a:picLocks noChangeAspect="1"/>
          </p:cNvPicPr>
          <p:nvPr/>
        </p:nvPicPr>
        <p:blipFill>
          <a:blip r:embed="rId2"/>
          <a:stretch>
            <a:fillRect/>
          </a:stretch>
        </p:blipFill>
        <p:spPr>
          <a:xfrm>
            <a:off x="1513835" y="1628800"/>
            <a:ext cx="9164329" cy="4105848"/>
          </a:xfrm>
          <a:prstGeom prst="rect">
            <a:avLst/>
          </a:prstGeom>
        </p:spPr>
      </p:pic>
      <p:sp>
        <p:nvSpPr>
          <p:cNvPr id="5" name="TextBox 4">
            <a:extLst>
              <a:ext uri="{FF2B5EF4-FFF2-40B4-BE49-F238E27FC236}">
                <a16:creationId xmlns:a16="http://schemas.microsoft.com/office/drawing/2014/main" id="{6A6D2FD0-7826-49CC-9448-E613F4D99A83}"/>
              </a:ext>
            </a:extLst>
          </p:cNvPr>
          <p:cNvSpPr txBox="1"/>
          <p:nvPr/>
        </p:nvSpPr>
        <p:spPr>
          <a:xfrm>
            <a:off x="2207568" y="6309320"/>
            <a:ext cx="7007046" cy="369332"/>
          </a:xfrm>
          <a:prstGeom prst="rect">
            <a:avLst/>
          </a:prstGeom>
          <a:noFill/>
        </p:spPr>
        <p:txBody>
          <a:bodyPr wrap="none" rtlCol="0">
            <a:spAutoFit/>
          </a:bodyPr>
          <a:lstStyle/>
          <a:p>
            <a:r>
              <a:rPr lang="ru-RU" dirty="0">
                <a:solidFill>
                  <a:srgbClr val="000000"/>
                </a:solidFill>
                <a:latin typeface="Microsoft Sans Serif" panose="020B0604020202020204" pitchFamily="34" charset="0"/>
                <a:ea typeface="Microsoft Sans Serif" panose="020B0604020202020204" pitchFamily="34" charset="0"/>
              </a:rPr>
              <a:t>Д</a:t>
            </a:r>
            <a:r>
              <a:rPr lang="fy-NL" sz="1800" dirty="0">
                <a:solidFill>
                  <a:srgbClr val="000000"/>
                </a:solidFill>
                <a:effectLst/>
                <a:latin typeface="Microsoft Sans Serif" panose="020B0604020202020204" pitchFamily="34" charset="0"/>
                <a:ea typeface="Microsoft Sans Serif" panose="020B0604020202020204" pitchFamily="34" charset="0"/>
              </a:rPr>
              <a:t>вижение копчика при вертикальном опускании головки плода</a:t>
            </a:r>
            <a:endParaRPr lang="ru-RU" dirty="0"/>
          </a:p>
        </p:txBody>
      </p:sp>
      <p:sp>
        <p:nvSpPr>
          <p:cNvPr id="6" name="TextBox 5">
            <a:extLst>
              <a:ext uri="{FF2B5EF4-FFF2-40B4-BE49-F238E27FC236}">
                <a16:creationId xmlns:a16="http://schemas.microsoft.com/office/drawing/2014/main" id="{6CE3E465-1ECE-4E24-8479-0A1933D70FEC}"/>
              </a:ext>
            </a:extLst>
          </p:cNvPr>
          <p:cNvSpPr txBox="1"/>
          <p:nvPr/>
        </p:nvSpPr>
        <p:spPr>
          <a:xfrm>
            <a:off x="3071664" y="5683430"/>
            <a:ext cx="5709474" cy="338554"/>
          </a:xfrm>
          <a:prstGeom prst="rect">
            <a:avLst/>
          </a:prstGeom>
          <a:solidFill>
            <a:schemeClr val="bg1"/>
          </a:solidFill>
        </p:spPr>
        <p:txBody>
          <a:bodyPr wrap="square" rtlCol="0">
            <a:spAutoFit/>
          </a:bodyPr>
          <a:lstStyle/>
          <a:p>
            <a:pPr algn="ctr"/>
            <a:r>
              <a:rPr lang="ru-RU" sz="1600" dirty="0"/>
              <a:t>Вертикальное опускание головки плода, мм</a:t>
            </a:r>
          </a:p>
        </p:txBody>
      </p:sp>
      <p:sp>
        <p:nvSpPr>
          <p:cNvPr id="8" name="TextBox 7">
            <a:extLst>
              <a:ext uri="{FF2B5EF4-FFF2-40B4-BE49-F238E27FC236}">
                <a16:creationId xmlns:a16="http://schemas.microsoft.com/office/drawing/2014/main" id="{9467EA93-4F5B-4A46-A1E7-5045EB338240}"/>
              </a:ext>
            </a:extLst>
          </p:cNvPr>
          <p:cNvSpPr txBox="1"/>
          <p:nvPr/>
        </p:nvSpPr>
        <p:spPr>
          <a:xfrm rot="16200000">
            <a:off x="505080" y="3497058"/>
            <a:ext cx="2766196" cy="369332"/>
          </a:xfrm>
          <a:prstGeom prst="rect">
            <a:avLst/>
          </a:prstGeom>
          <a:solidFill>
            <a:schemeClr val="bg1"/>
          </a:solidFill>
        </p:spPr>
        <p:txBody>
          <a:bodyPr wrap="square">
            <a:spAutoFit/>
          </a:bodyPr>
          <a:lstStyle/>
          <a:p>
            <a:r>
              <a:rPr lang="ru-RU" dirty="0">
                <a:solidFill>
                  <a:srgbClr val="000000"/>
                </a:solidFill>
                <a:latin typeface="Microsoft Sans Serif" panose="020B0604020202020204" pitchFamily="34" charset="0"/>
                <a:ea typeface="Microsoft Sans Serif" panose="020B0604020202020204" pitchFamily="34" charset="0"/>
              </a:rPr>
              <a:t>Д</a:t>
            </a:r>
            <a:r>
              <a:rPr lang="fy-NL" sz="1800" dirty="0">
                <a:solidFill>
                  <a:srgbClr val="000000"/>
                </a:solidFill>
                <a:effectLst/>
                <a:latin typeface="Microsoft Sans Serif" panose="020B0604020202020204" pitchFamily="34" charset="0"/>
                <a:ea typeface="Microsoft Sans Serif" panose="020B0604020202020204" pitchFamily="34" charset="0"/>
              </a:rPr>
              <a:t>вижение копчика</a:t>
            </a:r>
            <a:r>
              <a:rPr lang="ru-RU" sz="1800" dirty="0">
                <a:solidFill>
                  <a:srgbClr val="000000"/>
                </a:solidFill>
                <a:effectLst/>
                <a:latin typeface="Microsoft Sans Serif" panose="020B0604020202020204" pitchFamily="34" charset="0"/>
                <a:ea typeface="Microsoft Sans Serif" panose="020B0604020202020204" pitchFamily="34" charset="0"/>
              </a:rPr>
              <a:t>, мм</a:t>
            </a:r>
            <a:r>
              <a:rPr lang="fy-NL" sz="1800" dirty="0">
                <a:solidFill>
                  <a:srgbClr val="000000"/>
                </a:solidFill>
                <a:effectLst/>
                <a:latin typeface="Microsoft Sans Serif" panose="020B0604020202020204" pitchFamily="34" charset="0"/>
                <a:ea typeface="Microsoft Sans Serif" panose="020B0604020202020204" pitchFamily="34" charset="0"/>
              </a:rPr>
              <a:t> </a:t>
            </a:r>
            <a:endParaRPr lang="ru-RU" dirty="0"/>
          </a:p>
        </p:txBody>
      </p:sp>
      <p:sp>
        <p:nvSpPr>
          <p:cNvPr id="10" name="TextBox 9">
            <a:extLst>
              <a:ext uri="{FF2B5EF4-FFF2-40B4-BE49-F238E27FC236}">
                <a16:creationId xmlns:a16="http://schemas.microsoft.com/office/drawing/2014/main" id="{5EFE5342-BFD1-4A3C-9677-F519E604532E}"/>
              </a:ext>
            </a:extLst>
          </p:cNvPr>
          <p:cNvSpPr txBox="1"/>
          <p:nvPr/>
        </p:nvSpPr>
        <p:spPr>
          <a:xfrm>
            <a:off x="2783632" y="1958918"/>
            <a:ext cx="1728192" cy="523220"/>
          </a:xfrm>
          <a:prstGeom prst="rect">
            <a:avLst/>
          </a:prstGeom>
          <a:solidFill>
            <a:schemeClr val="bg1"/>
          </a:solidFill>
        </p:spPr>
        <p:txBody>
          <a:bodyPr wrap="square" rtlCol="0">
            <a:spAutoFit/>
          </a:bodyPr>
          <a:lstStyle/>
          <a:p>
            <a:r>
              <a:rPr lang="ru-RU" sz="1400" dirty="0"/>
              <a:t>негибкая</a:t>
            </a:r>
          </a:p>
          <a:p>
            <a:r>
              <a:rPr lang="ru-RU" sz="1400" dirty="0"/>
              <a:t>гибкая</a:t>
            </a:r>
          </a:p>
        </p:txBody>
      </p:sp>
    </p:spTree>
    <p:extLst>
      <p:ext uri="{BB962C8B-B14F-4D97-AF65-F5344CB8AC3E}">
        <p14:creationId xmlns:p14="http://schemas.microsoft.com/office/powerpoint/2010/main" val="2955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3A37AFBF-E725-4C2A-9047-30B1EBAD0450}"/>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BA97B62C-52E5-4906-881B-702F070D96EB}"/>
              </a:ext>
            </a:extLst>
          </p:cNvPr>
          <p:cNvSpPr>
            <a:spLocks noGrp="1"/>
          </p:cNvSpPr>
          <p:nvPr>
            <p:ph type="title"/>
          </p:nvPr>
        </p:nvSpPr>
        <p:spPr/>
        <p:txBody>
          <a:bodyPr/>
          <a:lstStyle/>
          <a:p>
            <a:r>
              <a:rPr lang="ru-RU" dirty="0"/>
              <a:t>Результат моделирования</a:t>
            </a:r>
            <a:r>
              <a:rPr lang="en-US" dirty="0"/>
              <a:t> (</a:t>
            </a:r>
            <a:r>
              <a:rPr lang="ru-RU" dirty="0"/>
              <a:t>продолжение</a:t>
            </a:r>
            <a:r>
              <a:rPr lang="en-US" dirty="0"/>
              <a:t>)</a:t>
            </a:r>
            <a:endParaRPr lang="ru-RU" dirty="0"/>
          </a:p>
        </p:txBody>
      </p:sp>
      <p:sp>
        <p:nvSpPr>
          <p:cNvPr id="4" name="TextBox 3">
            <a:extLst>
              <a:ext uri="{FF2B5EF4-FFF2-40B4-BE49-F238E27FC236}">
                <a16:creationId xmlns:a16="http://schemas.microsoft.com/office/drawing/2014/main" id="{B8690056-E1B9-456E-A0FB-609B49A3EEBF}"/>
              </a:ext>
            </a:extLst>
          </p:cNvPr>
          <p:cNvSpPr txBox="1"/>
          <p:nvPr/>
        </p:nvSpPr>
        <p:spPr>
          <a:xfrm>
            <a:off x="2495600" y="6371079"/>
            <a:ext cx="8076314" cy="369332"/>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Вращение копчика при вертикальном опускании головки плода.</a:t>
            </a:r>
            <a:endParaRPr lang="ru-RU" dirty="0"/>
          </a:p>
        </p:txBody>
      </p:sp>
      <p:pic>
        <p:nvPicPr>
          <p:cNvPr id="6" name="Рисунок 5">
            <a:extLst>
              <a:ext uri="{FF2B5EF4-FFF2-40B4-BE49-F238E27FC236}">
                <a16:creationId xmlns:a16="http://schemas.microsoft.com/office/drawing/2014/main" id="{4C511729-4787-4E49-8EBF-4C1B140D56DD}"/>
              </a:ext>
            </a:extLst>
          </p:cNvPr>
          <p:cNvPicPr>
            <a:picLocks noChangeAspect="1"/>
          </p:cNvPicPr>
          <p:nvPr/>
        </p:nvPicPr>
        <p:blipFill>
          <a:blip r:embed="rId2"/>
          <a:stretch>
            <a:fillRect/>
          </a:stretch>
        </p:blipFill>
        <p:spPr>
          <a:xfrm>
            <a:off x="2371205" y="1844824"/>
            <a:ext cx="9153496" cy="4330938"/>
          </a:xfrm>
          <a:prstGeom prst="rect">
            <a:avLst/>
          </a:prstGeom>
        </p:spPr>
      </p:pic>
      <p:sp>
        <p:nvSpPr>
          <p:cNvPr id="7" name="TextBox 6">
            <a:extLst>
              <a:ext uri="{FF2B5EF4-FFF2-40B4-BE49-F238E27FC236}">
                <a16:creationId xmlns:a16="http://schemas.microsoft.com/office/drawing/2014/main" id="{FE5A8414-AAE1-4DE7-80B0-761BA6F96AF0}"/>
              </a:ext>
            </a:extLst>
          </p:cNvPr>
          <p:cNvSpPr txBox="1"/>
          <p:nvPr/>
        </p:nvSpPr>
        <p:spPr>
          <a:xfrm rot="16200000">
            <a:off x="1144796" y="3575352"/>
            <a:ext cx="3070939" cy="369332"/>
          </a:xfrm>
          <a:prstGeom prst="rect">
            <a:avLst/>
          </a:prstGeom>
          <a:solidFill>
            <a:schemeClr val="bg1"/>
          </a:solidFill>
        </p:spPr>
        <p:txBody>
          <a:bodyPr wrap="square">
            <a:spAutoFit/>
          </a:bodyPr>
          <a:lstStyle/>
          <a:p>
            <a:r>
              <a:rPr lang="ru-RU" dirty="0">
                <a:solidFill>
                  <a:srgbClr val="000000"/>
                </a:solidFill>
                <a:latin typeface="Microsoft Sans Serif" panose="020B0604020202020204" pitchFamily="34" charset="0"/>
                <a:ea typeface="Microsoft Sans Serif" panose="020B0604020202020204" pitchFamily="34" charset="0"/>
              </a:rPr>
              <a:t>Д</a:t>
            </a:r>
            <a:r>
              <a:rPr lang="fy-NL" sz="1800" dirty="0">
                <a:solidFill>
                  <a:srgbClr val="000000"/>
                </a:solidFill>
                <a:effectLst/>
                <a:latin typeface="Microsoft Sans Serif" panose="020B0604020202020204" pitchFamily="34" charset="0"/>
                <a:ea typeface="Microsoft Sans Serif" panose="020B0604020202020204" pitchFamily="34" charset="0"/>
              </a:rPr>
              <a:t>вижение копчика</a:t>
            </a:r>
            <a:r>
              <a:rPr lang="ru-RU" sz="1800" dirty="0">
                <a:solidFill>
                  <a:srgbClr val="000000"/>
                </a:solidFill>
                <a:effectLst/>
                <a:latin typeface="Microsoft Sans Serif" panose="020B0604020202020204" pitchFamily="34" charset="0"/>
                <a:ea typeface="Microsoft Sans Serif" panose="020B0604020202020204" pitchFamily="34" charset="0"/>
              </a:rPr>
              <a:t>, град.</a:t>
            </a:r>
            <a:r>
              <a:rPr lang="fy-NL" sz="1800" dirty="0">
                <a:solidFill>
                  <a:srgbClr val="000000"/>
                </a:solidFill>
                <a:effectLst/>
                <a:latin typeface="Microsoft Sans Serif" panose="020B0604020202020204" pitchFamily="34" charset="0"/>
                <a:ea typeface="Microsoft Sans Serif" panose="020B0604020202020204" pitchFamily="34" charset="0"/>
              </a:rPr>
              <a:t> </a:t>
            </a:r>
            <a:endParaRPr lang="ru-RU" dirty="0"/>
          </a:p>
        </p:txBody>
      </p:sp>
      <p:sp>
        <p:nvSpPr>
          <p:cNvPr id="8" name="TextBox 7">
            <a:extLst>
              <a:ext uri="{FF2B5EF4-FFF2-40B4-BE49-F238E27FC236}">
                <a16:creationId xmlns:a16="http://schemas.microsoft.com/office/drawing/2014/main" id="{6D247839-1E10-44A7-AC14-D882F898AC24}"/>
              </a:ext>
            </a:extLst>
          </p:cNvPr>
          <p:cNvSpPr txBox="1"/>
          <p:nvPr/>
        </p:nvSpPr>
        <p:spPr>
          <a:xfrm>
            <a:off x="3331582" y="6006485"/>
            <a:ext cx="5709474" cy="338554"/>
          </a:xfrm>
          <a:prstGeom prst="rect">
            <a:avLst/>
          </a:prstGeom>
          <a:solidFill>
            <a:schemeClr val="bg1"/>
          </a:solidFill>
        </p:spPr>
        <p:txBody>
          <a:bodyPr wrap="square" rtlCol="0">
            <a:spAutoFit/>
          </a:bodyPr>
          <a:lstStyle/>
          <a:p>
            <a:pPr algn="ctr"/>
            <a:r>
              <a:rPr lang="ru-RU" sz="1600" dirty="0"/>
              <a:t>Вертикальное опускание головки плода, мм</a:t>
            </a:r>
          </a:p>
        </p:txBody>
      </p:sp>
      <p:sp>
        <p:nvSpPr>
          <p:cNvPr id="10" name="TextBox 9">
            <a:extLst>
              <a:ext uri="{FF2B5EF4-FFF2-40B4-BE49-F238E27FC236}">
                <a16:creationId xmlns:a16="http://schemas.microsoft.com/office/drawing/2014/main" id="{5BEFDD34-6C1E-4A93-AF63-B39F1BAE372C}"/>
              </a:ext>
            </a:extLst>
          </p:cNvPr>
          <p:cNvSpPr txBox="1"/>
          <p:nvPr/>
        </p:nvSpPr>
        <p:spPr>
          <a:xfrm>
            <a:off x="3451326" y="2164686"/>
            <a:ext cx="1852586" cy="523220"/>
          </a:xfrm>
          <a:prstGeom prst="rect">
            <a:avLst/>
          </a:prstGeom>
          <a:solidFill>
            <a:schemeClr val="bg1"/>
          </a:solidFill>
        </p:spPr>
        <p:txBody>
          <a:bodyPr wrap="square" rtlCol="0">
            <a:spAutoFit/>
          </a:bodyPr>
          <a:lstStyle/>
          <a:p>
            <a:r>
              <a:rPr lang="ru-RU" sz="1400" dirty="0"/>
              <a:t>негибкая</a:t>
            </a:r>
          </a:p>
          <a:p>
            <a:r>
              <a:rPr lang="ru-RU" sz="1400" dirty="0"/>
              <a:t>гибкая</a:t>
            </a:r>
          </a:p>
        </p:txBody>
      </p:sp>
    </p:spTree>
    <p:extLst>
      <p:ext uri="{BB962C8B-B14F-4D97-AF65-F5344CB8AC3E}">
        <p14:creationId xmlns:p14="http://schemas.microsoft.com/office/powerpoint/2010/main" val="191893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84E0D771-C4AA-4A23-8D4B-CA09B35013B0}"/>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985CDE00-0F9E-4FE9-8E28-371E0BAA9F52}"/>
              </a:ext>
            </a:extLst>
          </p:cNvPr>
          <p:cNvSpPr>
            <a:spLocks noGrp="1"/>
          </p:cNvSpPr>
          <p:nvPr>
            <p:ph type="title"/>
          </p:nvPr>
        </p:nvSpPr>
        <p:spPr/>
        <p:txBody>
          <a:bodyPr/>
          <a:lstStyle/>
          <a:p>
            <a:r>
              <a:rPr lang="ru-RU" dirty="0"/>
              <a:t>Результат моделирования</a:t>
            </a:r>
            <a:r>
              <a:rPr lang="en-US" dirty="0"/>
              <a:t> (</a:t>
            </a:r>
            <a:r>
              <a:rPr lang="ru-RU" dirty="0"/>
              <a:t>продолжение</a:t>
            </a:r>
            <a:r>
              <a:rPr lang="en-US" dirty="0"/>
              <a:t>)</a:t>
            </a:r>
            <a:endParaRPr lang="ru-RU" dirty="0"/>
          </a:p>
        </p:txBody>
      </p:sp>
      <p:pic>
        <p:nvPicPr>
          <p:cNvPr id="6" name="Рисунок 5">
            <a:extLst>
              <a:ext uri="{FF2B5EF4-FFF2-40B4-BE49-F238E27FC236}">
                <a16:creationId xmlns:a16="http://schemas.microsoft.com/office/drawing/2014/main" id="{F8B49F01-5322-4DFA-B9FA-50C435CF8B66}"/>
              </a:ext>
            </a:extLst>
          </p:cNvPr>
          <p:cNvPicPr>
            <a:picLocks noChangeAspect="1"/>
          </p:cNvPicPr>
          <p:nvPr/>
        </p:nvPicPr>
        <p:blipFill>
          <a:blip r:embed="rId2"/>
          <a:stretch>
            <a:fillRect/>
          </a:stretch>
        </p:blipFill>
        <p:spPr>
          <a:xfrm>
            <a:off x="3921208" y="1556792"/>
            <a:ext cx="7935432" cy="5068007"/>
          </a:xfrm>
          <a:prstGeom prst="rect">
            <a:avLst/>
          </a:prstGeom>
        </p:spPr>
      </p:pic>
      <p:sp>
        <p:nvSpPr>
          <p:cNvPr id="4" name="TextBox 3">
            <a:extLst>
              <a:ext uri="{FF2B5EF4-FFF2-40B4-BE49-F238E27FC236}">
                <a16:creationId xmlns:a16="http://schemas.microsoft.com/office/drawing/2014/main" id="{94635139-5C10-4D7B-99BC-E137B3FF172B}"/>
              </a:ext>
            </a:extLst>
          </p:cNvPr>
          <p:cNvSpPr txBox="1"/>
          <p:nvPr/>
        </p:nvSpPr>
        <p:spPr>
          <a:xfrm>
            <a:off x="335360" y="5825294"/>
            <a:ext cx="11737304" cy="923330"/>
          </a:xfrm>
          <a:prstGeom prst="rect">
            <a:avLst/>
          </a:prstGeom>
          <a:solidFill>
            <a:schemeClr val="bg1"/>
          </a:solidFill>
        </p:spPr>
        <p:txBody>
          <a:bodyPr wrap="square">
            <a:spAutoFit/>
          </a:bodyPr>
          <a:lstStyle/>
          <a:p>
            <a:r>
              <a:rPr lang="ru-RU" dirty="0"/>
              <a:t>Смещение крестца и копчика по оси абсцисс по нормализованной траектории в сагиттальной плоскости этих костей при вертикальном спуске головки плода на 48 мм и 65 мм. Черная пунктирная линия соответствует началу крестцово-копчикового сочленения.</a:t>
            </a:r>
          </a:p>
        </p:txBody>
      </p:sp>
      <p:pic>
        <p:nvPicPr>
          <p:cNvPr id="8" name="Рисунок 7">
            <a:extLst>
              <a:ext uri="{FF2B5EF4-FFF2-40B4-BE49-F238E27FC236}">
                <a16:creationId xmlns:a16="http://schemas.microsoft.com/office/drawing/2014/main" id="{27FFED1E-8295-42DE-B3AA-9EFC557A11D9}"/>
              </a:ext>
            </a:extLst>
          </p:cNvPr>
          <p:cNvPicPr>
            <a:picLocks noChangeAspect="1"/>
          </p:cNvPicPr>
          <p:nvPr/>
        </p:nvPicPr>
        <p:blipFill>
          <a:blip r:embed="rId3"/>
          <a:stretch>
            <a:fillRect/>
          </a:stretch>
        </p:blipFill>
        <p:spPr>
          <a:xfrm>
            <a:off x="47328" y="1700808"/>
            <a:ext cx="4286848" cy="876422"/>
          </a:xfrm>
          <a:prstGeom prst="rect">
            <a:avLst/>
          </a:prstGeom>
        </p:spPr>
      </p:pic>
      <p:sp>
        <p:nvSpPr>
          <p:cNvPr id="9" name="TextBox 8">
            <a:extLst>
              <a:ext uri="{FF2B5EF4-FFF2-40B4-BE49-F238E27FC236}">
                <a16:creationId xmlns:a16="http://schemas.microsoft.com/office/drawing/2014/main" id="{EE11CB97-E040-473A-9151-112E2445D09E}"/>
              </a:ext>
            </a:extLst>
          </p:cNvPr>
          <p:cNvSpPr txBox="1"/>
          <p:nvPr/>
        </p:nvSpPr>
        <p:spPr>
          <a:xfrm rot="16200000">
            <a:off x="2686578" y="3459657"/>
            <a:ext cx="3295197" cy="338554"/>
          </a:xfrm>
          <a:prstGeom prst="rect">
            <a:avLst/>
          </a:prstGeom>
          <a:solidFill>
            <a:schemeClr val="bg1"/>
          </a:solidFill>
        </p:spPr>
        <p:txBody>
          <a:bodyPr wrap="none" rtlCol="0">
            <a:spAutoFit/>
          </a:bodyPr>
          <a:lstStyle/>
          <a:p>
            <a:r>
              <a:rPr lang="ru-RU" sz="1600" dirty="0"/>
              <a:t>Смещение крестца и копчика, мм</a:t>
            </a:r>
          </a:p>
        </p:txBody>
      </p:sp>
      <p:sp>
        <p:nvSpPr>
          <p:cNvPr id="11" name="TextBox 10">
            <a:extLst>
              <a:ext uri="{FF2B5EF4-FFF2-40B4-BE49-F238E27FC236}">
                <a16:creationId xmlns:a16="http://schemas.microsoft.com/office/drawing/2014/main" id="{8F3BEC18-3412-479B-B78D-3E581FD7E76F}"/>
              </a:ext>
            </a:extLst>
          </p:cNvPr>
          <p:cNvSpPr txBox="1"/>
          <p:nvPr/>
        </p:nvSpPr>
        <p:spPr>
          <a:xfrm>
            <a:off x="5087888" y="5455962"/>
            <a:ext cx="3952070" cy="338554"/>
          </a:xfrm>
          <a:prstGeom prst="rect">
            <a:avLst/>
          </a:prstGeom>
          <a:solidFill>
            <a:schemeClr val="bg1"/>
          </a:solidFill>
        </p:spPr>
        <p:txBody>
          <a:bodyPr wrap="square">
            <a:spAutoFit/>
          </a:bodyPr>
          <a:lstStyle/>
          <a:p>
            <a:r>
              <a:rPr lang="ru-RU" sz="1600" dirty="0"/>
              <a:t>Нормализованная длина траектории </a:t>
            </a:r>
          </a:p>
        </p:txBody>
      </p:sp>
    </p:spTree>
    <p:extLst>
      <p:ext uri="{BB962C8B-B14F-4D97-AF65-F5344CB8AC3E}">
        <p14:creationId xmlns:p14="http://schemas.microsoft.com/office/powerpoint/2010/main" val="12862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13">
            <a:extLst>
              <a:ext uri="{FF2B5EF4-FFF2-40B4-BE49-F238E27FC236}">
                <a16:creationId xmlns:a16="http://schemas.microsoft.com/office/drawing/2014/main" id="{59B7C725-6FF4-4B02-98DD-91490102D2AB}"/>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3B9EE1F4-069C-48B3-99C7-A0C248A13981}"/>
              </a:ext>
            </a:extLst>
          </p:cNvPr>
          <p:cNvSpPr>
            <a:spLocks noGrp="1"/>
          </p:cNvSpPr>
          <p:nvPr>
            <p:ph type="title"/>
          </p:nvPr>
        </p:nvSpPr>
        <p:spPr/>
        <p:txBody>
          <a:bodyPr/>
          <a:lstStyle/>
          <a:p>
            <a:r>
              <a:rPr lang="ru-RU" dirty="0"/>
              <a:t>Результат моделирования</a:t>
            </a:r>
            <a:r>
              <a:rPr lang="en-US" dirty="0"/>
              <a:t> (</a:t>
            </a:r>
            <a:r>
              <a:rPr lang="ru-RU" dirty="0"/>
              <a:t>продолжение</a:t>
            </a:r>
            <a:r>
              <a:rPr lang="en-US" dirty="0"/>
              <a:t>)</a:t>
            </a:r>
            <a:endParaRPr lang="ru-RU" dirty="0"/>
          </a:p>
        </p:txBody>
      </p:sp>
      <p:sp>
        <p:nvSpPr>
          <p:cNvPr id="4" name="TextBox 3">
            <a:extLst>
              <a:ext uri="{FF2B5EF4-FFF2-40B4-BE49-F238E27FC236}">
                <a16:creationId xmlns:a16="http://schemas.microsoft.com/office/drawing/2014/main" id="{0108E9EE-A27A-4C07-A3AE-6AD33BC75339}"/>
              </a:ext>
            </a:extLst>
          </p:cNvPr>
          <p:cNvSpPr txBox="1"/>
          <p:nvPr/>
        </p:nvSpPr>
        <p:spPr>
          <a:xfrm>
            <a:off x="59668" y="5854697"/>
            <a:ext cx="12072664" cy="923330"/>
          </a:xfrm>
          <a:prstGeom prst="rect">
            <a:avLst/>
          </a:prstGeom>
          <a:noFill/>
        </p:spPr>
        <p:txBody>
          <a:bodyPr wrap="square">
            <a:spAutoFit/>
          </a:bodyPr>
          <a:lstStyle/>
          <a:p>
            <a:r>
              <a:rPr lang="ru-RU" dirty="0"/>
              <a:t>Максимальные главные напряжения, рассчитанные в момент пиковых напряжений вдоль нормализованной траектории в нижней части PFM, с указанием начального (нормализованная длина = 0,0) и конечного (нормализованная длина = 1,0) положения.</a:t>
            </a:r>
          </a:p>
        </p:txBody>
      </p:sp>
      <p:pic>
        <p:nvPicPr>
          <p:cNvPr id="6" name="Рисунок 5">
            <a:extLst>
              <a:ext uri="{FF2B5EF4-FFF2-40B4-BE49-F238E27FC236}">
                <a16:creationId xmlns:a16="http://schemas.microsoft.com/office/drawing/2014/main" id="{3BE50889-9B2F-43C9-97AB-DE0A0FE58AC8}"/>
              </a:ext>
            </a:extLst>
          </p:cNvPr>
          <p:cNvPicPr>
            <a:picLocks noChangeAspect="1"/>
          </p:cNvPicPr>
          <p:nvPr/>
        </p:nvPicPr>
        <p:blipFill>
          <a:blip r:embed="rId2"/>
          <a:stretch>
            <a:fillRect/>
          </a:stretch>
        </p:blipFill>
        <p:spPr>
          <a:xfrm>
            <a:off x="2279576" y="1582091"/>
            <a:ext cx="7783011" cy="4115374"/>
          </a:xfrm>
          <a:prstGeom prst="rect">
            <a:avLst/>
          </a:prstGeom>
        </p:spPr>
      </p:pic>
      <p:sp>
        <p:nvSpPr>
          <p:cNvPr id="7" name="TextBox 6">
            <a:extLst>
              <a:ext uri="{FF2B5EF4-FFF2-40B4-BE49-F238E27FC236}">
                <a16:creationId xmlns:a16="http://schemas.microsoft.com/office/drawing/2014/main" id="{50DE4217-7B4D-4D43-9086-B10D2202A5AA}"/>
              </a:ext>
            </a:extLst>
          </p:cNvPr>
          <p:cNvSpPr txBox="1"/>
          <p:nvPr/>
        </p:nvSpPr>
        <p:spPr>
          <a:xfrm>
            <a:off x="3287688" y="5516143"/>
            <a:ext cx="3952070" cy="338554"/>
          </a:xfrm>
          <a:prstGeom prst="rect">
            <a:avLst/>
          </a:prstGeom>
          <a:solidFill>
            <a:schemeClr val="bg1"/>
          </a:solidFill>
        </p:spPr>
        <p:txBody>
          <a:bodyPr wrap="square">
            <a:spAutoFit/>
          </a:bodyPr>
          <a:lstStyle/>
          <a:p>
            <a:r>
              <a:rPr lang="ru-RU" sz="1600" dirty="0"/>
              <a:t>Нормализованная длина траектории </a:t>
            </a:r>
          </a:p>
        </p:txBody>
      </p:sp>
      <p:sp>
        <p:nvSpPr>
          <p:cNvPr id="9" name="TextBox 8">
            <a:extLst>
              <a:ext uri="{FF2B5EF4-FFF2-40B4-BE49-F238E27FC236}">
                <a16:creationId xmlns:a16="http://schemas.microsoft.com/office/drawing/2014/main" id="{29A228ED-E4F2-446E-AE48-BA9188A41213}"/>
              </a:ext>
            </a:extLst>
          </p:cNvPr>
          <p:cNvSpPr txBox="1"/>
          <p:nvPr/>
        </p:nvSpPr>
        <p:spPr>
          <a:xfrm>
            <a:off x="8941202" y="4561383"/>
            <a:ext cx="2627406" cy="307777"/>
          </a:xfrm>
          <a:prstGeom prst="rect">
            <a:avLst/>
          </a:prstGeom>
          <a:solidFill>
            <a:schemeClr val="bg1"/>
          </a:solidFill>
        </p:spPr>
        <p:txBody>
          <a:bodyPr wrap="square">
            <a:spAutoFit/>
          </a:bodyPr>
          <a:lstStyle/>
          <a:p>
            <a:r>
              <a:rPr lang="ru-RU" sz="1400" dirty="0"/>
              <a:t>нормализованная длина = 1,0</a:t>
            </a:r>
          </a:p>
        </p:txBody>
      </p:sp>
      <p:sp>
        <p:nvSpPr>
          <p:cNvPr id="11" name="TextBox 10">
            <a:extLst>
              <a:ext uri="{FF2B5EF4-FFF2-40B4-BE49-F238E27FC236}">
                <a16:creationId xmlns:a16="http://schemas.microsoft.com/office/drawing/2014/main" id="{C3B54BAF-7D6C-43F0-9A50-CA354F791441}"/>
              </a:ext>
            </a:extLst>
          </p:cNvPr>
          <p:cNvSpPr txBox="1"/>
          <p:nvPr/>
        </p:nvSpPr>
        <p:spPr>
          <a:xfrm>
            <a:off x="8587332" y="4842498"/>
            <a:ext cx="2693244" cy="307777"/>
          </a:xfrm>
          <a:prstGeom prst="rect">
            <a:avLst/>
          </a:prstGeom>
          <a:solidFill>
            <a:schemeClr val="bg1"/>
          </a:solidFill>
        </p:spPr>
        <p:txBody>
          <a:bodyPr wrap="square">
            <a:spAutoFit/>
          </a:bodyPr>
          <a:lstStyle/>
          <a:p>
            <a:r>
              <a:rPr lang="ru-RU" sz="1400" dirty="0"/>
              <a:t>нормализованная длина = 0,0</a:t>
            </a:r>
          </a:p>
        </p:txBody>
      </p:sp>
      <p:sp>
        <p:nvSpPr>
          <p:cNvPr id="13" name="TextBox 12">
            <a:extLst>
              <a:ext uri="{FF2B5EF4-FFF2-40B4-BE49-F238E27FC236}">
                <a16:creationId xmlns:a16="http://schemas.microsoft.com/office/drawing/2014/main" id="{FD31F6EA-F117-4B5B-8907-A65749AE5BD0}"/>
              </a:ext>
            </a:extLst>
          </p:cNvPr>
          <p:cNvSpPr txBox="1"/>
          <p:nvPr/>
        </p:nvSpPr>
        <p:spPr>
          <a:xfrm rot="16200000">
            <a:off x="843594" y="3402145"/>
            <a:ext cx="3611789" cy="307777"/>
          </a:xfrm>
          <a:prstGeom prst="rect">
            <a:avLst/>
          </a:prstGeom>
          <a:solidFill>
            <a:schemeClr val="bg1"/>
          </a:solidFill>
        </p:spPr>
        <p:txBody>
          <a:bodyPr wrap="square">
            <a:spAutoFit/>
          </a:bodyPr>
          <a:lstStyle/>
          <a:p>
            <a:r>
              <a:rPr lang="ru-RU" sz="1400" dirty="0"/>
              <a:t>Максимальные главные напряжения, МПа</a:t>
            </a:r>
          </a:p>
        </p:txBody>
      </p:sp>
      <p:sp>
        <p:nvSpPr>
          <p:cNvPr id="15" name="TextBox 14">
            <a:extLst>
              <a:ext uri="{FF2B5EF4-FFF2-40B4-BE49-F238E27FC236}">
                <a16:creationId xmlns:a16="http://schemas.microsoft.com/office/drawing/2014/main" id="{51C06B8B-FC8E-4A97-BA18-190948AECBC8}"/>
              </a:ext>
            </a:extLst>
          </p:cNvPr>
          <p:cNvSpPr txBox="1"/>
          <p:nvPr/>
        </p:nvSpPr>
        <p:spPr>
          <a:xfrm>
            <a:off x="5758716" y="1844824"/>
            <a:ext cx="1561419" cy="646331"/>
          </a:xfrm>
          <a:prstGeom prst="rect">
            <a:avLst/>
          </a:prstGeom>
          <a:solidFill>
            <a:schemeClr val="bg1"/>
          </a:solidFill>
        </p:spPr>
        <p:txBody>
          <a:bodyPr wrap="square" rtlCol="0">
            <a:spAutoFit/>
          </a:bodyPr>
          <a:lstStyle/>
          <a:p>
            <a:r>
              <a:rPr lang="ru-RU" sz="1200" dirty="0"/>
              <a:t>негибкая</a:t>
            </a:r>
          </a:p>
          <a:p>
            <a:r>
              <a:rPr lang="ru-RU" sz="1200" dirty="0"/>
              <a:t>гибкая</a:t>
            </a:r>
          </a:p>
          <a:p>
            <a:r>
              <a:rPr lang="en-US" sz="1200" dirty="0" err="1"/>
              <a:t>Parente</a:t>
            </a:r>
            <a:r>
              <a:rPr lang="en-US" sz="1200" dirty="0"/>
              <a:t>, 2009</a:t>
            </a:r>
            <a:endParaRPr lang="ru-RU" sz="1200" dirty="0"/>
          </a:p>
        </p:txBody>
      </p:sp>
    </p:spTree>
    <p:extLst>
      <p:ext uri="{BB962C8B-B14F-4D97-AF65-F5344CB8AC3E}">
        <p14:creationId xmlns:p14="http://schemas.microsoft.com/office/powerpoint/2010/main" val="11710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E8314B-4762-4C68-A9AE-74C22C0EB4D7}"/>
              </a:ext>
            </a:extLst>
          </p:cNvPr>
          <p:cNvSpPr>
            <a:spLocks noGrp="1"/>
          </p:cNvSpPr>
          <p:nvPr>
            <p:ph type="title"/>
          </p:nvPr>
        </p:nvSpPr>
        <p:spPr/>
        <p:txBody>
          <a:bodyPr/>
          <a:lstStyle/>
          <a:p>
            <a:r>
              <a:rPr lang="ru-RU" dirty="0"/>
              <a:t>моделирование жесткости голеностопного сустава при равновесии стоя</a:t>
            </a:r>
          </a:p>
        </p:txBody>
      </p:sp>
      <p:sp>
        <p:nvSpPr>
          <p:cNvPr id="3" name="Текст 2">
            <a:extLst>
              <a:ext uri="{FF2B5EF4-FFF2-40B4-BE49-F238E27FC236}">
                <a16:creationId xmlns:a16="http://schemas.microsoft.com/office/drawing/2014/main" id="{9802EE8A-300C-4F44-8692-2C22CCD43D2E}"/>
              </a:ext>
            </a:extLst>
          </p:cNvPr>
          <p:cNvSpPr>
            <a:spLocks noGrp="1"/>
          </p:cNvSpPr>
          <p:nvPr>
            <p:ph type="body" idx="1"/>
          </p:nvPr>
        </p:nvSpPr>
        <p:spPr/>
        <p:txBody>
          <a:bodyPr/>
          <a:lstStyle/>
          <a:p>
            <a:r>
              <a:rPr lang="ru-RU" dirty="0"/>
              <a:t>исследование влияющих факторов </a:t>
            </a:r>
            <a:r>
              <a:rPr lang="en-US" dirty="0"/>
              <a:t>[36]</a:t>
            </a:r>
            <a:endParaRPr lang="ru-RU" dirty="0"/>
          </a:p>
        </p:txBody>
      </p:sp>
    </p:spTree>
    <p:extLst>
      <p:ext uri="{BB962C8B-B14F-4D97-AF65-F5344CB8AC3E}">
        <p14:creationId xmlns:p14="http://schemas.microsoft.com/office/powerpoint/2010/main" val="257831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E2CE71-11A8-4B4C-8E6E-7B61A78FD823}"/>
              </a:ext>
            </a:extLst>
          </p:cNvPr>
          <p:cNvSpPr>
            <a:spLocks noGrp="1"/>
          </p:cNvSpPr>
          <p:nvPr>
            <p:ph type="title"/>
          </p:nvPr>
        </p:nvSpPr>
        <p:spPr/>
        <p:txBody>
          <a:bodyPr/>
          <a:lstStyle/>
          <a:p>
            <a:r>
              <a:rPr lang="ru-RU" dirty="0"/>
              <a:t>Цель</a:t>
            </a:r>
          </a:p>
        </p:txBody>
      </p:sp>
      <p:sp>
        <p:nvSpPr>
          <p:cNvPr id="4" name="TextBox 3">
            <a:extLst>
              <a:ext uri="{FF2B5EF4-FFF2-40B4-BE49-F238E27FC236}">
                <a16:creationId xmlns:a16="http://schemas.microsoft.com/office/drawing/2014/main" id="{F6227A38-1298-4BDF-B42F-3BF4446B4B1F}"/>
              </a:ext>
            </a:extLst>
          </p:cNvPr>
          <p:cNvSpPr txBox="1"/>
          <p:nvPr/>
        </p:nvSpPr>
        <p:spPr>
          <a:xfrm>
            <a:off x="773088" y="2204864"/>
            <a:ext cx="10645824" cy="646331"/>
          </a:xfrm>
          <a:prstGeom prst="rect">
            <a:avLst/>
          </a:prstGeom>
          <a:noFill/>
        </p:spPr>
        <p:txBody>
          <a:bodyPr wrap="square">
            <a:spAutoFit/>
          </a:bodyPr>
          <a:lstStyle/>
          <a:p>
            <a:r>
              <a:rPr lang="ru-RU" b="0" i="0" dirty="0">
                <a:solidFill>
                  <a:srgbClr val="212121"/>
                </a:solidFill>
                <a:effectLst/>
              </a:rPr>
              <a:t>В </a:t>
            </a:r>
            <a:r>
              <a:rPr lang="en-US" b="0" i="0" dirty="0">
                <a:solidFill>
                  <a:srgbClr val="212121"/>
                </a:solidFill>
                <a:effectLst/>
              </a:rPr>
              <a:t>[</a:t>
            </a:r>
            <a:r>
              <a:rPr lang="en-US" b="0" i="0" dirty="0">
                <a:solidFill>
                  <a:srgbClr val="212121"/>
                </a:solidFill>
                <a:effectLst/>
                <a:hlinkClick r:id="rId2" action="ppaction://hlinksldjump"/>
              </a:rPr>
              <a:t>36</a:t>
            </a:r>
            <a:r>
              <a:rPr lang="en-US" b="0" i="0" dirty="0">
                <a:solidFill>
                  <a:srgbClr val="212121"/>
                </a:solidFill>
                <a:effectLst/>
              </a:rPr>
              <a:t>]</a:t>
            </a:r>
            <a:r>
              <a:rPr lang="ru-RU" b="0" i="0" dirty="0">
                <a:solidFill>
                  <a:srgbClr val="212121"/>
                </a:solidFill>
                <a:effectLst/>
              </a:rPr>
              <a:t> исследу</a:t>
            </a:r>
            <a:r>
              <a:rPr lang="ru-RU" dirty="0">
                <a:solidFill>
                  <a:srgbClr val="212121"/>
                </a:solidFill>
              </a:rPr>
              <a:t>ю</a:t>
            </a:r>
            <a:r>
              <a:rPr lang="ru-RU" b="0" i="0" dirty="0">
                <a:solidFill>
                  <a:srgbClr val="212121"/>
                </a:solidFill>
                <a:effectLst/>
              </a:rPr>
              <a:t>т факторы, влияющие на модуляцию жесткости голеностопного сустава во время равновесия стоя, и оценивают надежность моделей линейной жесткости.</a:t>
            </a:r>
            <a:endParaRPr lang="ru-RU" dirty="0"/>
          </a:p>
        </p:txBody>
      </p:sp>
      <p:sp>
        <p:nvSpPr>
          <p:cNvPr id="8" name="TextBox 7">
            <a:extLst>
              <a:ext uri="{FF2B5EF4-FFF2-40B4-BE49-F238E27FC236}">
                <a16:creationId xmlns:a16="http://schemas.microsoft.com/office/drawing/2014/main" id="{BF777CAA-417F-4C7C-9C9B-794C632D4BDA}"/>
              </a:ext>
            </a:extLst>
          </p:cNvPr>
          <p:cNvSpPr txBox="1"/>
          <p:nvPr/>
        </p:nvSpPr>
        <p:spPr>
          <a:xfrm>
            <a:off x="617712" y="3053654"/>
            <a:ext cx="10801200" cy="2308324"/>
          </a:xfrm>
          <a:prstGeom prst="rect">
            <a:avLst/>
          </a:prstGeom>
          <a:noFill/>
        </p:spPr>
        <p:txBody>
          <a:bodyPr wrap="square">
            <a:spAutoFit/>
          </a:bodyPr>
          <a:lstStyle/>
          <a:p>
            <a:r>
              <a:rPr lang="ru-RU" dirty="0"/>
              <a:t>Голеностопный сустав представляет собой сложный сустав человеческого тела и играет важную роль в функциях нижних конечностей. Это способствует постуральному балансу и локомоции [</a:t>
            </a:r>
            <a:r>
              <a:rPr lang="ru-RU" dirty="0">
                <a:hlinkClick r:id="rId2" action="ppaction://hlinksldjump"/>
              </a:rPr>
              <a:t>37</a:t>
            </a:r>
            <a:r>
              <a:rPr lang="ru-RU" dirty="0"/>
              <a:t>]. Люди выполняют эти задачи нижних конечностей, модулируя импеданс голеностопного</a:t>
            </a:r>
            <a:r>
              <a:rPr lang="en-US" dirty="0"/>
              <a:t> </a:t>
            </a:r>
            <a:r>
              <a:rPr lang="fy-NL" sz="1800" dirty="0">
                <a:solidFill>
                  <a:srgbClr val="000000"/>
                </a:solidFill>
                <a:effectLst/>
                <a:ea typeface="Times New Roman" panose="02020603050405020304" pitchFamily="18" charset="0"/>
              </a:rPr>
              <a:t>сустава [</a:t>
            </a:r>
            <a:r>
              <a:rPr lang="ru-RU" sz="1800" dirty="0">
                <a:solidFill>
                  <a:srgbClr val="000000"/>
                </a:solidFill>
                <a:effectLst/>
                <a:ea typeface="Times New Roman" panose="02020603050405020304" pitchFamily="18" charset="0"/>
                <a:hlinkClick r:id="rId2" action="ppaction://hlinksldjump"/>
              </a:rPr>
              <a:t>38</a:t>
            </a:r>
            <a:r>
              <a:rPr lang="fy-NL" sz="1800" dirty="0">
                <a:solidFill>
                  <a:srgbClr val="000000"/>
                </a:solidFill>
                <a:effectLst/>
                <a:ea typeface="Times New Roman" panose="02020603050405020304" pitchFamily="18" charset="0"/>
              </a:rPr>
              <a:t>]. Импеданс голеностопного сустава представляет собой динамическое свойство голеностопного сустава, определяющее реакцию крутящего момента на кинематические нарушения сустава [</a:t>
            </a:r>
            <a:r>
              <a:rPr lang="fy-NL" sz="1800" dirty="0">
                <a:solidFill>
                  <a:srgbClr val="000000"/>
                </a:solidFill>
                <a:effectLst/>
                <a:ea typeface="Times New Roman" panose="02020603050405020304" pitchFamily="18" charset="0"/>
                <a:hlinkClick r:id="rId2" action="ppaction://hlinksldjump"/>
              </a:rPr>
              <a:t>3</a:t>
            </a:r>
            <a:r>
              <a:rPr lang="ru-RU" sz="1800" dirty="0">
                <a:solidFill>
                  <a:srgbClr val="000000"/>
                </a:solidFill>
                <a:effectLst/>
                <a:ea typeface="Times New Roman" panose="02020603050405020304" pitchFamily="18" charset="0"/>
                <a:hlinkClick r:id="rId2" action="ppaction://hlinksldjump"/>
              </a:rPr>
              <a:t>9</a:t>
            </a:r>
            <a:r>
              <a:rPr lang="fy-NL" sz="1800" dirty="0">
                <a:solidFill>
                  <a:srgbClr val="000000"/>
                </a:solidFill>
                <a:effectLst/>
                <a:ea typeface="Times New Roman" panose="02020603050405020304" pitchFamily="18" charset="0"/>
              </a:rPr>
              <a:t>]. В то время как широко известно, что импеданс голеностопного сустава состоит из трех отдельных компонентов (жесткость голеностопного сустава, демпфирование и инерция), известно, что жесткость голеностопного сустава играет доминирующую роль в постуральном балансе и передвижении [</a:t>
            </a:r>
            <a:r>
              <a:rPr lang="fy-NL" sz="1800" dirty="0">
                <a:solidFill>
                  <a:srgbClr val="000000"/>
                </a:solidFill>
                <a:effectLst/>
                <a:ea typeface="Times New Roman" panose="02020603050405020304" pitchFamily="18" charset="0"/>
                <a:hlinkClick r:id="rId2" action="ppaction://hlinksldjump"/>
              </a:rPr>
              <a:t>4</a:t>
            </a:r>
            <a:r>
              <a:rPr lang="ru-RU" sz="1800" dirty="0">
                <a:solidFill>
                  <a:srgbClr val="000000"/>
                </a:solidFill>
                <a:effectLst/>
                <a:ea typeface="Times New Roman" panose="02020603050405020304" pitchFamily="18" charset="0"/>
                <a:hlinkClick r:id="rId2" action="ppaction://hlinksldjump"/>
              </a:rPr>
              <a:t>0</a:t>
            </a:r>
            <a:r>
              <a:rPr lang="fy-NL" sz="1800" dirty="0">
                <a:solidFill>
                  <a:srgbClr val="000000"/>
                </a:solidFill>
                <a:effectLst/>
                <a:ea typeface="Times New Roman" panose="02020603050405020304" pitchFamily="18" charset="0"/>
                <a:hlinkClick r:id="rId2" action="ppaction://hlinksldjump"/>
              </a:rPr>
              <a:t>, </a:t>
            </a:r>
            <a:r>
              <a:rPr lang="ru-RU" sz="1800" dirty="0">
                <a:solidFill>
                  <a:srgbClr val="000000"/>
                </a:solidFill>
                <a:effectLst/>
                <a:ea typeface="Times New Roman" panose="02020603050405020304" pitchFamily="18" charset="0"/>
                <a:hlinkClick r:id="rId2" action="ppaction://hlinksldjump"/>
              </a:rPr>
              <a:t>41</a:t>
            </a:r>
            <a:r>
              <a:rPr lang="fy-NL" sz="1800" dirty="0">
                <a:solidFill>
                  <a:srgbClr val="000000"/>
                </a:solidFill>
                <a:effectLst/>
                <a:ea typeface="Times New Roman" panose="02020603050405020304" pitchFamily="18" charset="0"/>
              </a:rPr>
              <a:t>]. </a:t>
            </a:r>
            <a:endParaRPr lang="ru-RU" dirty="0"/>
          </a:p>
        </p:txBody>
      </p:sp>
    </p:spTree>
    <p:extLst>
      <p:ext uri="{BB962C8B-B14F-4D97-AF65-F5344CB8AC3E}">
        <p14:creationId xmlns:p14="http://schemas.microsoft.com/office/powerpoint/2010/main" val="350612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0C1580-B119-4850-8B4E-7347C282DB40}"/>
              </a:ext>
            </a:extLst>
          </p:cNvPr>
          <p:cNvSpPr>
            <a:spLocks noGrp="1"/>
          </p:cNvSpPr>
          <p:nvPr>
            <p:ph type="title"/>
          </p:nvPr>
        </p:nvSpPr>
        <p:spPr/>
        <p:txBody>
          <a:bodyPr/>
          <a:lstStyle/>
          <a:p>
            <a:r>
              <a:rPr lang="ru-RU" dirty="0"/>
              <a:t>Проблематика</a:t>
            </a:r>
          </a:p>
        </p:txBody>
      </p:sp>
      <p:sp>
        <p:nvSpPr>
          <p:cNvPr id="4" name="TextBox 3">
            <a:extLst>
              <a:ext uri="{FF2B5EF4-FFF2-40B4-BE49-F238E27FC236}">
                <a16:creationId xmlns:a16="http://schemas.microsoft.com/office/drawing/2014/main" id="{DE1BB5FC-AB79-47C4-954C-AA5FB084FBAD}"/>
              </a:ext>
            </a:extLst>
          </p:cNvPr>
          <p:cNvSpPr txBox="1"/>
          <p:nvPr/>
        </p:nvSpPr>
        <p:spPr>
          <a:xfrm>
            <a:off x="407368" y="1772816"/>
            <a:ext cx="11593288" cy="4524315"/>
          </a:xfrm>
          <a:prstGeom prst="rect">
            <a:avLst/>
          </a:prstGeom>
          <a:noFill/>
        </p:spPr>
        <p:txBody>
          <a:bodyPr wrap="square">
            <a:spAutoFit/>
          </a:bodyPr>
          <a:lstStyle/>
          <a:p>
            <a:r>
              <a:rPr lang="ru-RU" sz="1800" dirty="0">
                <a:solidFill>
                  <a:srgbClr val="000000"/>
                </a:solidFill>
                <a:effectLst/>
                <a:ea typeface="Times New Roman" panose="02020603050405020304" pitchFamily="18" charset="0"/>
              </a:rPr>
              <a:t>П</a:t>
            </a:r>
            <a:r>
              <a:rPr lang="fy-NL" sz="1800" dirty="0">
                <a:solidFill>
                  <a:srgbClr val="000000"/>
                </a:solidFill>
                <a:effectLst/>
                <a:ea typeface="Times New Roman" panose="02020603050405020304" pitchFamily="18" charset="0"/>
              </a:rPr>
              <a:t>онимание механизмов, лежащих в основе модуляции жесткости голеностопного сустава, было бы полезно во многих случаях, требующих значительного контроля над голеностопным суставом. Это включает в себя клиническое, промышленное и военное применение, направленное на восстановление и увеличение голеностопного сустава или нижних конечностей [</a:t>
            </a:r>
            <a:r>
              <a:rPr lang="ru-RU" sz="1800" dirty="0">
                <a:solidFill>
                  <a:srgbClr val="000000"/>
                </a:solidFill>
                <a:effectLst/>
                <a:ea typeface="Times New Roman" panose="02020603050405020304" pitchFamily="18" charset="0"/>
                <a:hlinkClick r:id="rId2" action="ppaction://hlinksldjump"/>
              </a:rPr>
              <a:t>42</a:t>
            </a:r>
            <a:r>
              <a:rPr lang="fy-NL" sz="1800" dirty="0">
                <a:solidFill>
                  <a:srgbClr val="000000"/>
                </a:solidFill>
                <a:effectLst/>
                <a:ea typeface="Times New Roman" panose="02020603050405020304" pitchFamily="18" charset="0"/>
              </a:rPr>
              <a:t>].</a:t>
            </a:r>
            <a:r>
              <a:rPr lang="ru-RU" sz="1800" dirty="0">
                <a:solidFill>
                  <a:srgbClr val="000000"/>
                </a:solidFill>
                <a:effectLst/>
                <a:ea typeface="Times New Roman" panose="02020603050405020304" pitchFamily="18" charset="0"/>
              </a:rPr>
              <a:t> </a:t>
            </a:r>
          </a:p>
          <a:p>
            <a:endParaRPr lang="ru-RU" dirty="0">
              <a:solidFill>
                <a:srgbClr val="000000"/>
              </a:solidFill>
              <a:ea typeface="Times New Roman" panose="02020603050405020304" pitchFamily="18" charset="0"/>
            </a:endParaRPr>
          </a:p>
          <a:p>
            <a:r>
              <a:rPr lang="fy-NL" sz="1800" dirty="0">
                <a:solidFill>
                  <a:srgbClr val="000000"/>
                </a:solidFill>
                <a:effectLst/>
                <a:ea typeface="Microsoft Sans Serif" panose="020B0604020202020204" pitchFamily="34" charset="0"/>
              </a:rPr>
              <a:t>У людей с дисфункцией голеностопного сустава, вызванной либо прямыми травмами голеностопного сустава (например, хронической нестабильностью голеностопного сустава), либо косвенными неврологическими нарушениями (например, инсультом и рассеянным склерозом), поведение нижних конечностей существенно изменяется [</a:t>
            </a:r>
            <a:r>
              <a:rPr lang="ru-RU" sz="1800" dirty="0">
                <a:solidFill>
                  <a:srgbClr val="000000"/>
                </a:solidFill>
                <a:effectLst/>
                <a:ea typeface="Microsoft Sans Serif" panose="020B0604020202020204" pitchFamily="34" charset="0"/>
                <a:hlinkClick r:id="rId3" action="ppaction://hlinksldjump"/>
              </a:rPr>
              <a:t>43</a:t>
            </a:r>
            <a:r>
              <a:rPr lang="fy-NL" sz="1800" dirty="0">
                <a:solidFill>
                  <a:srgbClr val="000000"/>
                </a:solidFill>
                <a:effectLst/>
                <a:ea typeface="Microsoft Sans Serif" panose="020B0604020202020204" pitchFamily="34" charset="0"/>
              </a:rPr>
              <a:t>]. Учитывая значительную роль голеностопного сустава в различных задачах нижних конечностей, реабилитация измененной функции голеностопного сустава жизненно важна для пострадавшего населения для улучшения общего качества функций нижних конечностей. Тем не менее, современные физиотерапевтические методы реабилитации голеностопного сустава весьма ограничены в понимании измененной механики голеностопного сустава, включая тугоподвижность голеностопного сустава, отчасти из-за отсутствия комплексной базовой (или эталонной) модели механики голеностопного сустава у здоровых людей [</a:t>
            </a:r>
            <a:r>
              <a:rPr lang="ru-RU" sz="1800" dirty="0">
                <a:solidFill>
                  <a:srgbClr val="000000"/>
                </a:solidFill>
                <a:effectLst/>
                <a:ea typeface="Microsoft Sans Serif" panose="020B0604020202020204" pitchFamily="34" charset="0"/>
                <a:hlinkClick r:id="rId3" action="ppaction://hlinksldjump"/>
              </a:rPr>
              <a:t>44</a:t>
            </a:r>
            <a:r>
              <a:rPr lang="fy-NL" sz="1800" dirty="0">
                <a:solidFill>
                  <a:srgbClr val="000000"/>
                </a:solidFill>
                <a:effectLst/>
                <a:ea typeface="Microsoft Sans Serif" panose="020B0604020202020204" pitchFamily="34" charset="0"/>
              </a:rPr>
              <a:t>]. Таким образом, разработка модели жесткости может способствовать пониманию измененной механики голеностопного сустава и разработке индивидуальных протоколов реабилитации голеностопного сустава.</a:t>
            </a:r>
            <a:endParaRPr lang="ru-RU" sz="1800" dirty="0">
              <a:effectLst/>
              <a:ea typeface="Times New Roman" panose="02020603050405020304" pitchFamily="18" charset="0"/>
            </a:endParaRPr>
          </a:p>
        </p:txBody>
      </p:sp>
    </p:spTree>
    <p:extLst>
      <p:ext uri="{BB962C8B-B14F-4D97-AF65-F5344CB8AC3E}">
        <p14:creationId xmlns:p14="http://schemas.microsoft.com/office/powerpoint/2010/main" val="186898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Мультимедиа в Интернете 2" title="Фасеточные суставы">
            <a:hlinkClick r:id="" action="ppaction://media"/>
            <a:extLst>
              <a:ext uri="{FF2B5EF4-FFF2-40B4-BE49-F238E27FC236}">
                <a16:creationId xmlns:a16="http://schemas.microsoft.com/office/drawing/2014/main" id="{1F125C8F-5D20-4851-8DA2-0B60C807CFFF}"/>
              </a:ext>
            </a:extLst>
          </p:cNvPr>
          <p:cNvPicPr>
            <a:picLocks noRot="1" noChangeAspect="1"/>
          </p:cNvPicPr>
          <p:nvPr>
            <a:videoFile r:link="rId1"/>
          </p:nvPr>
        </p:nvPicPr>
        <p:blipFill>
          <a:blip r:embed="rId3"/>
          <a:stretch>
            <a:fillRect/>
          </a:stretch>
        </p:blipFill>
        <p:spPr>
          <a:xfrm>
            <a:off x="119336" y="52185"/>
            <a:ext cx="11953328" cy="6753630"/>
          </a:xfrm>
          <a:prstGeom prst="rect">
            <a:avLst/>
          </a:prstGeom>
        </p:spPr>
      </p:pic>
    </p:spTree>
    <p:extLst>
      <p:ext uri="{BB962C8B-B14F-4D97-AF65-F5344CB8AC3E}">
        <p14:creationId xmlns:p14="http://schemas.microsoft.com/office/powerpoint/2010/main" val="242017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9A9B89A7-2590-4659-827B-52914C2CB803}"/>
              </a:ext>
            </a:extLst>
          </p:cNvPr>
          <p:cNvSpPr/>
          <p:nvPr/>
        </p:nvSpPr>
        <p:spPr>
          <a:xfrm>
            <a:off x="-13470" y="1562512"/>
            <a:ext cx="12192000" cy="53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56A616D3-C54D-4ADD-9B43-471527C8A3CB}"/>
              </a:ext>
            </a:extLst>
          </p:cNvPr>
          <p:cNvSpPr>
            <a:spLocks noGrp="1"/>
          </p:cNvSpPr>
          <p:nvPr>
            <p:ph type="title"/>
          </p:nvPr>
        </p:nvSpPr>
        <p:spPr/>
        <p:txBody>
          <a:bodyPr/>
          <a:lstStyle/>
          <a:p>
            <a:r>
              <a:rPr lang="ru-RU" dirty="0"/>
              <a:t>Экспериментальная установка</a:t>
            </a:r>
          </a:p>
        </p:txBody>
      </p:sp>
      <p:pic>
        <p:nvPicPr>
          <p:cNvPr id="4" name="Рисунок 3">
            <a:extLst>
              <a:ext uri="{FF2B5EF4-FFF2-40B4-BE49-F238E27FC236}">
                <a16:creationId xmlns:a16="http://schemas.microsoft.com/office/drawing/2014/main" id="{149C4D18-6597-46AC-A201-D7BEC1360454}"/>
              </a:ext>
            </a:extLst>
          </p:cNvPr>
          <p:cNvPicPr>
            <a:picLocks noChangeAspect="1"/>
          </p:cNvPicPr>
          <p:nvPr/>
        </p:nvPicPr>
        <p:blipFill>
          <a:blip r:embed="rId2"/>
          <a:stretch>
            <a:fillRect/>
          </a:stretch>
        </p:blipFill>
        <p:spPr>
          <a:xfrm>
            <a:off x="2135560" y="2990580"/>
            <a:ext cx="7077235" cy="2909592"/>
          </a:xfrm>
          <a:prstGeom prst="rect">
            <a:avLst/>
          </a:prstGeom>
        </p:spPr>
      </p:pic>
      <p:sp>
        <p:nvSpPr>
          <p:cNvPr id="8" name="TextBox 7">
            <a:extLst>
              <a:ext uri="{FF2B5EF4-FFF2-40B4-BE49-F238E27FC236}">
                <a16:creationId xmlns:a16="http://schemas.microsoft.com/office/drawing/2014/main" id="{92FE1D7A-EB36-4E01-803E-5DB3D4BA2B62}"/>
              </a:ext>
            </a:extLst>
          </p:cNvPr>
          <p:cNvSpPr txBox="1"/>
          <p:nvPr/>
        </p:nvSpPr>
        <p:spPr>
          <a:xfrm>
            <a:off x="191344" y="5900172"/>
            <a:ext cx="11593288" cy="923330"/>
          </a:xfrm>
          <a:prstGeom prst="rect">
            <a:avLst/>
          </a:prstGeom>
          <a:noFill/>
        </p:spPr>
        <p:txBody>
          <a:bodyPr wrap="square">
            <a:spAutoFit/>
          </a:bodyPr>
          <a:lstStyle/>
          <a:p>
            <a:r>
              <a:rPr lang="ru-RU" dirty="0"/>
              <a:t>Экспериментальная установка для количественной оценки двухмерной жесткости голеностопного сустава при балансировании стоя. A: Настройка баланса стоя B: Визуальная обратная связь (более широкий круг показывает допустимые пределы целевого уровня для ЦД: 0,5 см.</a:t>
            </a:r>
          </a:p>
        </p:txBody>
      </p:sp>
      <p:sp>
        <p:nvSpPr>
          <p:cNvPr id="10" name="TextBox 9">
            <a:extLst>
              <a:ext uri="{FF2B5EF4-FFF2-40B4-BE49-F238E27FC236}">
                <a16:creationId xmlns:a16="http://schemas.microsoft.com/office/drawing/2014/main" id="{488F1C9D-C8A7-4E7B-869F-4C7987FE8BE3}"/>
              </a:ext>
            </a:extLst>
          </p:cNvPr>
          <p:cNvSpPr txBox="1"/>
          <p:nvPr/>
        </p:nvSpPr>
        <p:spPr>
          <a:xfrm>
            <a:off x="515380" y="1667605"/>
            <a:ext cx="10945216" cy="1200329"/>
          </a:xfrm>
          <a:prstGeom prst="rect">
            <a:avLst/>
          </a:prstGeom>
          <a:noFill/>
        </p:spPr>
        <p:txBody>
          <a:bodyPr wrap="square">
            <a:spAutoFit/>
          </a:bodyPr>
          <a:lstStyle/>
          <a:p>
            <a:r>
              <a:rPr lang="ru-RU" dirty="0"/>
              <a:t>Для количественной оценки жесткости голеностопного сустава как в сагиттальной, так и во фронтальной плоскостях использовались двухосная роботизированная платформа и дисплей обратной связи, в то время как испытуемые контролировали различные уровни совместного сокращения мышц голеностопного сустава, центра давления (ЦД) и нагрузки на лодыжка.</a:t>
            </a:r>
          </a:p>
        </p:txBody>
      </p:sp>
    </p:spTree>
    <p:extLst>
      <p:ext uri="{BB962C8B-B14F-4D97-AF65-F5344CB8AC3E}">
        <p14:creationId xmlns:p14="http://schemas.microsoft.com/office/powerpoint/2010/main" val="294176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BD45A-F2E1-4495-82D9-557392864914}"/>
              </a:ext>
            </a:extLst>
          </p:cNvPr>
          <p:cNvSpPr>
            <a:spLocks noGrp="1"/>
          </p:cNvSpPr>
          <p:nvPr>
            <p:ph type="title"/>
          </p:nvPr>
        </p:nvSpPr>
        <p:spPr/>
        <p:txBody>
          <a:bodyPr/>
          <a:lstStyle/>
          <a:p>
            <a:r>
              <a:rPr lang="ru-RU" dirty="0"/>
              <a:t>Результаты</a:t>
            </a:r>
          </a:p>
        </p:txBody>
      </p:sp>
      <p:sp>
        <p:nvSpPr>
          <p:cNvPr id="6" name="TextBox 5">
            <a:extLst>
              <a:ext uri="{FF2B5EF4-FFF2-40B4-BE49-F238E27FC236}">
                <a16:creationId xmlns:a16="http://schemas.microsoft.com/office/drawing/2014/main" id="{0E5F5F20-8B01-4E68-B3A4-23768FF743EB}"/>
              </a:ext>
            </a:extLst>
          </p:cNvPr>
          <p:cNvSpPr txBox="1"/>
          <p:nvPr/>
        </p:nvSpPr>
        <p:spPr>
          <a:xfrm>
            <a:off x="479376" y="1720840"/>
            <a:ext cx="11377264" cy="3416320"/>
          </a:xfrm>
          <a:prstGeom prst="rect">
            <a:avLst/>
          </a:prstGeom>
          <a:noFill/>
        </p:spPr>
        <p:txBody>
          <a:bodyPr wrap="square">
            <a:spAutoFit/>
          </a:bodyPr>
          <a:lstStyle/>
          <a:p>
            <a:r>
              <a:rPr lang="ru-RU" dirty="0"/>
              <a:t>Результаты 40 испытуемых показали, что жесткость голеностопного сустава в сагиттальной плоскости линейно увеличивалась с увеличением уровня этих трех факторов. Линейная модель, связывающая изменение этих факторов по сравнению с исходными измерениями во время спокойного стояния с изменением жесткости голеностопного сустава, нормализованной по весу, показала высокую надежность</a:t>
            </a:r>
          </a:p>
          <a:p>
            <a:r>
              <a:rPr lang="ru-RU" dirty="0"/>
              <a:t> (R</a:t>
            </a:r>
            <a:r>
              <a:rPr lang="ru-RU" baseline="30000" dirty="0"/>
              <a:t>2</a:t>
            </a:r>
            <a:r>
              <a:rPr lang="ru-RU" dirty="0"/>
              <a:t> = 0,83). </a:t>
            </a:r>
          </a:p>
          <a:p>
            <a:endParaRPr lang="ru-RU" dirty="0"/>
          </a:p>
          <a:p>
            <a:r>
              <a:rPr lang="ru-RU" dirty="0"/>
              <a:t>Жесткость голеностопного сустава во фронтальной плоскости увеличивалась с усилением совместного сокращения мышц голеностопного сустава и нагрузки на голеностопный сустав, но линейность была менее очевидной. Он также демонстрировал четкую нелинейную тенденцию, когда центр тяжести смещался медиолатерально. Следовательно, надежность линейной модели была низкой для жесткости голеностопного сустава во фронтальной плоскости </a:t>
            </a:r>
          </a:p>
          <a:p>
            <a:r>
              <a:rPr lang="ru-RU" dirty="0"/>
              <a:t>(R</a:t>
            </a:r>
            <a:r>
              <a:rPr lang="ru-RU" baseline="30000" dirty="0"/>
              <a:t>2</a:t>
            </a:r>
            <a:r>
              <a:rPr lang="ru-RU" dirty="0"/>
              <a:t> = 0,37).</a:t>
            </a:r>
          </a:p>
        </p:txBody>
      </p:sp>
    </p:spTree>
    <p:extLst>
      <p:ext uri="{BB962C8B-B14F-4D97-AF65-F5344CB8AC3E}">
        <p14:creationId xmlns:p14="http://schemas.microsoft.com/office/powerpoint/2010/main" val="264600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AC7642-51BB-4989-AAA2-F7549EB920F3}"/>
              </a:ext>
            </a:extLst>
          </p:cNvPr>
          <p:cNvSpPr>
            <a:spLocks noGrp="1"/>
          </p:cNvSpPr>
          <p:nvPr>
            <p:ph type="title"/>
          </p:nvPr>
        </p:nvSpPr>
        <p:spPr/>
        <p:txBody>
          <a:bodyPr/>
          <a:lstStyle/>
          <a:p>
            <a:r>
              <a:rPr lang="ru-RU" dirty="0"/>
              <a:t>Заключение</a:t>
            </a:r>
          </a:p>
        </p:txBody>
      </p:sp>
      <p:sp>
        <p:nvSpPr>
          <p:cNvPr id="4" name="TextBox 3">
            <a:extLst>
              <a:ext uri="{FF2B5EF4-FFF2-40B4-BE49-F238E27FC236}">
                <a16:creationId xmlns:a16="http://schemas.microsoft.com/office/drawing/2014/main" id="{37145115-A919-4FF3-9742-3FAE964078FB}"/>
              </a:ext>
            </a:extLst>
          </p:cNvPr>
          <p:cNvSpPr txBox="1"/>
          <p:nvPr/>
        </p:nvSpPr>
        <p:spPr>
          <a:xfrm>
            <a:off x="515380" y="2420888"/>
            <a:ext cx="11161240" cy="1200329"/>
          </a:xfrm>
          <a:prstGeom prst="rect">
            <a:avLst/>
          </a:prstGeom>
          <a:noFill/>
        </p:spPr>
        <p:txBody>
          <a:bodyPr wrap="square">
            <a:spAutoFit/>
          </a:bodyPr>
          <a:lstStyle/>
          <a:p>
            <a:r>
              <a:rPr lang="ru-RU" b="0" i="0" dirty="0">
                <a:solidFill>
                  <a:srgbClr val="212121"/>
                </a:solidFill>
                <a:effectLst/>
              </a:rPr>
              <a:t>Во время равновесия в положении стоя жесткость голеностопного сустава в сагиттальной плоскости может быть хорошо объяснена линейной моделью, если совместно учитывать активацию мышц голеностопного сустава, ЦД и нагрузку на голеностопный сустав. Тем не менее, линейная модель не может отразить сильно изменчивые и нелинейные характеристики жесткости голеностопного сустава во фронтальной плоскости.</a:t>
            </a:r>
            <a:endParaRPr lang="ru-RU" dirty="0"/>
          </a:p>
        </p:txBody>
      </p:sp>
    </p:spTree>
    <p:extLst>
      <p:ext uri="{BB962C8B-B14F-4D97-AF65-F5344CB8AC3E}">
        <p14:creationId xmlns:p14="http://schemas.microsoft.com/office/powerpoint/2010/main" val="394441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0DAAF9-402A-4609-9DFB-C2E8FB05B621}"/>
              </a:ext>
            </a:extLst>
          </p:cNvPr>
          <p:cNvSpPr>
            <a:spLocks noGrp="1"/>
          </p:cNvSpPr>
          <p:nvPr>
            <p:ph type="title"/>
          </p:nvPr>
        </p:nvSpPr>
        <p:spPr/>
        <p:txBody>
          <a:bodyPr/>
          <a:lstStyle/>
          <a:p>
            <a:r>
              <a:rPr lang="ru-RU" dirty="0"/>
              <a:t>Значимость</a:t>
            </a:r>
          </a:p>
        </p:txBody>
      </p:sp>
      <p:sp>
        <p:nvSpPr>
          <p:cNvPr id="4" name="TextBox 3">
            <a:extLst>
              <a:ext uri="{FF2B5EF4-FFF2-40B4-BE49-F238E27FC236}">
                <a16:creationId xmlns:a16="http://schemas.microsoft.com/office/drawing/2014/main" id="{99743AB4-07ED-4E0A-8D6E-A2618F578641}"/>
              </a:ext>
            </a:extLst>
          </p:cNvPr>
          <p:cNvSpPr txBox="1"/>
          <p:nvPr/>
        </p:nvSpPr>
        <p:spPr>
          <a:xfrm>
            <a:off x="623392" y="2400072"/>
            <a:ext cx="10945216" cy="1477328"/>
          </a:xfrm>
          <a:prstGeom prst="rect">
            <a:avLst/>
          </a:prstGeom>
          <a:noFill/>
        </p:spPr>
        <p:txBody>
          <a:bodyPr wrap="square">
            <a:spAutoFit/>
          </a:bodyPr>
          <a:lstStyle/>
          <a:p>
            <a:r>
              <a:rPr lang="ru-RU" b="0" i="0" dirty="0">
                <a:solidFill>
                  <a:srgbClr val="212121"/>
                </a:solidFill>
                <a:effectLst/>
              </a:rPr>
              <a:t>Результаты этого исследования могут помочь в разработке роботов нижних конечностей и их контроллеров. </a:t>
            </a:r>
          </a:p>
          <a:p>
            <a:endParaRPr lang="ru-RU" dirty="0">
              <a:solidFill>
                <a:srgbClr val="212121"/>
              </a:solidFill>
            </a:endParaRPr>
          </a:p>
          <a:p>
            <a:r>
              <a:rPr lang="ru-RU" b="0" i="0" dirty="0">
                <a:solidFill>
                  <a:srgbClr val="212121"/>
                </a:solidFill>
                <a:effectLst/>
              </a:rPr>
              <a:t>Кроме того, модели жесткости голеностопного сустава можно использовать в качестве основы для разработки протоколов реабилитации голеностопного сустава для конкретных пациентов.</a:t>
            </a:r>
            <a:endParaRPr lang="ru-RU" dirty="0"/>
          </a:p>
        </p:txBody>
      </p:sp>
    </p:spTree>
    <p:extLst>
      <p:ext uri="{BB962C8B-B14F-4D97-AF65-F5344CB8AC3E}">
        <p14:creationId xmlns:p14="http://schemas.microsoft.com/office/powerpoint/2010/main" val="310427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DBD295-8FAB-4DA0-8872-A2F3EA2BCB52}"/>
              </a:ext>
            </a:extLst>
          </p:cNvPr>
          <p:cNvSpPr>
            <a:spLocks noGrp="1"/>
          </p:cNvSpPr>
          <p:nvPr>
            <p:ph type="ctrTitle"/>
          </p:nvPr>
        </p:nvSpPr>
        <p:spPr/>
        <p:txBody>
          <a:bodyPr/>
          <a:lstStyle/>
          <a:p>
            <a:r>
              <a:rPr lang="ru-RU" dirty="0"/>
              <a:t>Спасибо за внимание</a:t>
            </a:r>
            <a:r>
              <a:rPr lang="en-US" dirty="0"/>
              <a:t>!</a:t>
            </a:r>
            <a:endParaRPr lang="ru-RU" dirty="0"/>
          </a:p>
        </p:txBody>
      </p:sp>
      <p:sp>
        <p:nvSpPr>
          <p:cNvPr id="3" name="Подзаголовок 2">
            <a:extLst>
              <a:ext uri="{FF2B5EF4-FFF2-40B4-BE49-F238E27FC236}">
                <a16:creationId xmlns:a16="http://schemas.microsoft.com/office/drawing/2014/main" id="{FB8D7FAE-E394-4806-B109-07319327D0E4}"/>
              </a:ext>
            </a:extLst>
          </p:cNvPr>
          <p:cNvSpPr>
            <a:spLocks noGrp="1"/>
          </p:cNvSpPr>
          <p:nvPr>
            <p:ph type="subTitle" idx="1"/>
          </p:nvPr>
        </p:nvSpPr>
        <p:spPr/>
        <p:txBody>
          <a:bodyPr/>
          <a:lstStyle/>
          <a:p>
            <a:r>
              <a:rPr lang="en-US" b="1" dirty="0">
                <a:latin typeface="Times New Roman" panose="02020603050405020304" pitchFamily="18" charset="0"/>
              </a:rPr>
              <a:t>Juhnowski@gmail.com</a:t>
            </a:r>
            <a:endParaRPr lang="ru-RU" dirty="0"/>
          </a:p>
          <a:p>
            <a:endParaRPr lang="ru-RU" dirty="0"/>
          </a:p>
        </p:txBody>
      </p:sp>
    </p:spTree>
    <p:extLst>
      <p:ext uri="{BB962C8B-B14F-4D97-AF65-F5344CB8AC3E}">
        <p14:creationId xmlns:p14="http://schemas.microsoft.com/office/powerpoint/2010/main" val="409854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5E43F-4632-43F8-9D6D-AD4EE13F5A47}"/>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226DCBE9-34B2-4288-B935-651356BCEC75}"/>
              </a:ext>
            </a:extLst>
          </p:cNvPr>
          <p:cNvSpPr txBox="1"/>
          <p:nvPr/>
        </p:nvSpPr>
        <p:spPr>
          <a:xfrm>
            <a:off x="407368" y="1844824"/>
            <a:ext cx="11521280" cy="646331"/>
          </a:xfrm>
          <a:prstGeom prst="rect">
            <a:avLst/>
          </a:prstGeom>
          <a:noFill/>
        </p:spPr>
        <p:txBody>
          <a:bodyPr wrap="square">
            <a:spAutoFit/>
          </a:bodyPr>
          <a:lstStyle/>
          <a:p>
            <a:pPr algn="l"/>
            <a:r>
              <a:rPr lang="en-US" sz="1800" b="0" i="0" u="none" strike="noStrike" baseline="0" dirty="0">
                <a:solidFill>
                  <a:srgbClr val="000000"/>
                </a:solidFill>
                <a:latin typeface="STIX-Regular"/>
              </a:rPr>
              <a:t>1. Gellhorn AC, Katz JN, Suri P (2013) Osteoarthritis of the spine:</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the facet joints. Nat Rev </a:t>
            </a:r>
            <a:r>
              <a:rPr lang="en-US" sz="1800" b="0" i="0" u="none" strike="noStrike" baseline="0" dirty="0" err="1">
                <a:solidFill>
                  <a:srgbClr val="000000"/>
                </a:solidFill>
                <a:latin typeface="STIX-Regular"/>
              </a:rPr>
              <a:t>Rheumatol</a:t>
            </a:r>
            <a:r>
              <a:rPr lang="en-US" sz="1800" b="0" i="0" u="none" strike="noStrike" baseline="0" dirty="0">
                <a:solidFill>
                  <a:srgbClr val="000000"/>
                </a:solidFill>
                <a:latin typeface="STIX-Regular"/>
              </a:rPr>
              <a:t> 9(4):216–224. </a:t>
            </a:r>
            <a:r>
              <a:rPr lang="ru-RU" dirty="0">
                <a:solidFill>
                  <a:srgbClr val="000000"/>
                </a:solidFill>
                <a:latin typeface="STIX-Regular"/>
              </a:rPr>
              <a:t> </a:t>
            </a:r>
            <a:endParaRPr lang="en-US" dirty="0">
              <a:solidFill>
                <a:srgbClr val="000000"/>
              </a:solidFill>
              <a:latin typeface="STIX-Regular"/>
            </a:endParaRPr>
          </a:p>
          <a:p>
            <a:pPr algn="l"/>
            <a:r>
              <a:rPr lang="en-US" sz="1800" b="0" i="0" u="none" strike="noStrike" baseline="0" dirty="0">
                <a:solidFill>
                  <a:srgbClr val="0000FF"/>
                </a:solidFill>
                <a:latin typeface="STIX-Regular"/>
              </a:rPr>
              <a:t>https ://</a:t>
            </a:r>
            <a:r>
              <a:rPr lang="en-US" sz="1800" b="0" i="0" u="none" strike="noStrike" baseline="0" dirty="0" err="1">
                <a:solidFill>
                  <a:srgbClr val="0000FF"/>
                </a:solidFill>
                <a:latin typeface="STIX-Regular"/>
              </a:rPr>
              <a:t>doi</a:t>
            </a:r>
            <a:r>
              <a:rPr lang="en-US" sz="1800" b="0" i="0" u="none" strike="noStrike" baseline="0" dirty="0">
                <a:solidFill>
                  <a:srgbClr val="0000FF"/>
                </a:solidFill>
                <a:latin typeface="STIX-Regular"/>
              </a:rPr>
              <a:t>.</a:t>
            </a:r>
            <a:r>
              <a:rPr lang="de-DE" sz="1800" b="0" i="0" u="none" strike="noStrike" baseline="0" dirty="0" err="1">
                <a:solidFill>
                  <a:srgbClr val="0000FF"/>
                </a:solidFill>
                <a:latin typeface="STIX-Regular"/>
              </a:rPr>
              <a:t>org</a:t>
            </a:r>
            <a:r>
              <a:rPr lang="de-DE" sz="1800" b="0" i="0" u="none" strike="noStrike" baseline="0" dirty="0">
                <a:solidFill>
                  <a:srgbClr val="0000FF"/>
                </a:solidFill>
                <a:latin typeface="STIX-Regular"/>
              </a:rPr>
              <a:t>/10.1038/</a:t>
            </a:r>
            <a:r>
              <a:rPr lang="de-DE" sz="1800" b="0" i="0" u="none" strike="noStrike" baseline="0" dirty="0" err="1">
                <a:solidFill>
                  <a:srgbClr val="0000FF"/>
                </a:solidFill>
                <a:latin typeface="STIX-Regular"/>
              </a:rPr>
              <a:t>nrrhe</a:t>
            </a:r>
            <a:r>
              <a:rPr lang="de-DE" sz="1800" b="0" i="0" u="none" strike="noStrike" baseline="0" dirty="0">
                <a:solidFill>
                  <a:srgbClr val="0000FF"/>
                </a:solidFill>
                <a:latin typeface="STIX-Regular"/>
              </a:rPr>
              <a:t> um.2012.199</a:t>
            </a:r>
            <a:endParaRPr lang="ru-RU" dirty="0"/>
          </a:p>
        </p:txBody>
      </p:sp>
      <p:sp>
        <p:nvSpPr>
          <p:cNvPr id="6" name="TextBox 5">
            <a:extLst>
              <a:ext uri="{FF2B5EF4-FFF2-40B4-BE49-F238E27FC236}">
                <a16:creationId xmlns:a16="http://schemas.microsoft.com/office/drawing/2014/main" id="{F07A72A3-A6C3-4501-9E34-66B345D3DB85}"/>
              </a:ext>
            </a:extLst>
          </p:cNvPr>
          <p:cNvSpPr txBox="1"/>
          <p:nvPr/>
        </p:nvSpPr>
        <p:spPr>
          <a:xfrm>
            <a:off x="407368" y="2554968"/>
            <a:ext cx="11521280" cy="646331"/>
          </a:xfrm>
          <a:prstGeom prst="rect">
            <a:avLst/>
          </a:prstGeom>
          <a:noFill/>
        </p:spPr>
        <p:txBody>
          <a:bodyPr wrap="square">
            <a:spAutoFit/>
          </a:bodyPr>
          <a:lstStyle/>
          <a:p>
            <a:pPr algn="l"/>
            <a:r>
              <a:rPr lang="en-US" sz="1800" b="0" i="0" u="none" strike="noStrike" baseline="0" dirty="0">
                <a:solidFill>
                  <a:srgbClr val="000000"/>
                </a:solidFill>
                <a:latin typeface="STIX-Regular"/>
              </a:rPr>
              <a:t>2. </a:t>
            </a:r>
            <a:r>
              <a:rPr lang="en-US" sz="1800" b="0" i="0" u="none" strike="noStrike" baseline="0" dirty="0" err="1">
                <a:solidFill>
                  <a:srgbClr val="000000"/>
                </a:solidFill>
                <a:latin typeface="STIX-Regular"/>
              </a:rPr>
              <a:t>Pathria</a:t>
            </a:r>
            <a:r>
              <a:rPr lang="en-US" sz="1800" b="0" i="0" u="none" strike="noStrike" baseline="0" dirty="0">
                <a:solidFill>
                  <a:srgbClr val="000000"/>
                </a:solidFill>
                <a:latin typeface="STIX-Regular"/>
              </a:rPr>
              <a:t> M, Sartoris DJ, Resnick D (1987) Osteoarthritis of the facet joints: accuracy of oblique radiographic assessment. Radiology 164(1):227–230. </a:t>
            </a:r>
            <a:r>
              <a:rPr lang="en-US" sz="1800" b="0" i="0" u="none" strike="noStrike" baseline="0" dirty="0">
                <a:solidFill>
                  <a:srgbClr val="0000FF"/>
                </a:solidFill>
                <a:latin typeface="STIX-Regular"/>
              </a:rPr>
              <a:t>https ://doi.org/10.1148/radio logy.164.1.35889</a:t>
            </a:r>
            <a:r>
              <a:rPr lang="ru-RU" sz="1800" b="0" i="0" u="none" strike="noStrike" baseline="0" dirty="0">
                <a:solidFill>
                  <a:srgbClr val="0000FF"/>
                </a:solidFill>
                <a:latin typeface="STIX-Regular"/>
              </a:rPr>
              <a:t>10</a:t>
            </a:r>
            <a:endParaRPr lang="ru-RU" dirty="0"/>
          </a:p>
        </p:txBody>
      </p:sp>
      <p:sp>
        <p:nvSpPr>
          <p:cNvPr id="8" name="TextBox 7">
            <a:extLst>
              <a:ext uri="{FF2B5EF4-FFF2-40B4-BE49-F238E27FC236}">
                <a16:creationId xmlns:a16="http://schemas.microsoft.com/office/drawing/2014/main" id="{30C8D96D-12DA-45A0-9DBB-F7CC3B371673}"/>
              </a:ext>
            </a:extLst>
          </p:cNvPr>
          <p:cNvSpPr txBox="1"/>
          <p:nvPr/>
        </p:nvSpPr>
        <p:spPr>
          <a:xfrm>
            <a:off x="407368" y="3274373"/>
            <a:ext cx="11784632" cy="646331"/>
          </a:xfrm>
          <a:prstGeom prst="rect">
            <a:avLst/>
          </a:prstGeom>
          <a:noFill/>
        </p:spPr>
        <p:txBody>
          <a:bodyPr wrap="square">
            <a:spAutoFit/>
          </a:bodyPr>
          <a:lstStyle/>
          <a:p>
            <a:pPr algn="l"/>
            <a:r>
              <a:rPr lang="ru-RU" sz="1800" b="0" i="0" u="none" strike="noStrike" baseline="0" dirty="0">
                <a:latin typeface="STIX-Regular"/>
              </a:rPr>
              <a:t>3. </a:t>
            </a:r>
            <a:r>
              <a:rPr lang="en-US" sz="1800" b="0" i="0" u="none" strike="noStrike" baseline="0" dirty="0" err="1">
                <a:latin typeface="STIX-Regular"/>
              </a:rPr>
              <a:t>Jaumard</a:t>
            </a:r>
            <a:r>
              <a:rPr lang="en-US" sz="1800" b="0" i="0" u="none" strike="noStrike" baseline="0" dirty="0">
                <a:latin typeface="STIX-Regular"/>
              </a:rPr>
              <a:t> NV, Welch WC, </a:t>
            </a:r>
            <a:r>
              <a:rPr lang="en-US" sz="1800" b="0" i="0" u="none" strike="noStrike" baseline="0" dirty="0" err="1">
                <a:latin typeface="STIX-Regular"/>
              </a:rPr>
              <a:t>Winkelstein</a:t>
            </a:r>
            <a:r>
              <a:rPr lang="en-US" sz="1800" b="0" i="0" u="none" strike="noStrike" baseline="0" dirty="0">
                <a:latin typeface="STIX-Regular"/>
              </a:rPr>
              <a:t> BA (2011b) Spinal facet joint</a:t>
            </a:r>
            <a:r>
              <a:rPr lang="ru-RU" sz="1800" b="0" i="0" u="none" strike="noStrike" baseline="0" dirty="0">
                <a:latin typeface="STIX-Regular"/>
              </a:rPr>
              <a:t> </a:t>
            </a:r>
            <a:r>
              <a:rPr lang="en-US" sz="1800" b="0" i="0" u="none" strike="noStrike" baseline="0" dirty="0">
                <a:latin typeface="STIX-Regular"/>
              </a:rPr>
              <a:t>biomechanics and </a:t>
            </a:r>
            <a:r>
              <a:rPr lang="en-US" sz="1800" b="0" i="0" u="none" strike="noStrike" baseline="0" dirty="0" err="1">
                <a:latin typeface="STIX-Regular"/>
              </a:rPr>
              <a:t>mechanotransduction</a:t>
            </a:r>
            <a:r>
              <a:rPr lang="en-US" sz="1800" b="0" i="0" u="none" strike="noStrike" baseline="0" dirty="0">
                <a:latin typeface="STIX-Regular"/>
              </a:rPr>
              <a:t> in normal, injury and</a:t>
            </a:r>
            <a:r>
              <a:rPr lang="ru-RU" sz="1800" b="0" i="0" u="none" strike="noStrike" baseline="0" dirty="0">
                <a:latin typeface="STIX-Regular"/>
              </a:rPr>
              <a:t> </a:t>
            </a:r>
            <a:r>
              <a:rPr lang="en-US" sz="1800" b="0" i="0" u="none" strike="noStrike" baseline="0" dirty="0">
                <a:latin typeface="STIX-Regular"/>
              </a:rPr>
              <a:t>degenerative conditions. J </a:t>
            </a:r>
            <a:r>
              <a:rPr lang="en-US" sz="1800" b="0" i="0" u="none" strike="noStrike" baseline="0" dirty="0" err="1">
                <a:latin typeface="STIX-Regular"/>
              </a:rPr>
              <a:t>Biomech</a:t>
            </a:r>
            <a:r>
              <a:rPr lang="en-US" sz="1800" b="0" i="0" u="none" strike="noStrike" baseline="0" dirty="0">
                <a:latin typeface="STIX-Regular"/>
              </a:rPr>
              <a:t> </a:t>
            </a:r>
            <a:r>
              <a:rPr lang="en-US" sz="1800" b="0" i="0" u="none" strike="noStrike" baseline="0" dirty="0" err="1">
                <a:latin typeface="STIX-Regular"/>
              </a:rPr>
              <a:t>Eng</a:t>
            </a:r>
            <a:r>
              <a:rPr lang="en-US" sz="1800" b="0" i="0" u="none" strike="noStrike" baseline="0" dirty="0">
                <a:latin typeface="STIX-Regular"/>
              </a:rPr>
              <a:t> 133(7):71010–</a:t>
            </a:r>
            <a:r>
              <a:rPr lang="en-US" sz="1800" b="0" i="0" u="none" strike="noStrike" baseline="0" dirty="0" err="1">
                <a:latin typeface="STIX-Regular"/>
              </a:rPr>
              <a:t>NaN</a:t>
            </a:r>
            <a:endParaRPr lang="ru-RU" dirty="0"/>
          </a:p>
        </p:txBody>
      </p:sp>
      <p:sp>
        <p:nvSpPr>
          <p:cNvPr id="10" name="TextBox 9">
            <a:extLst>
              <a:ext uri="{FF2B5EF4-FFF2-40B4-BE49-F238E27FC236}">
                <a16:creationId xmlns:a16="http://schemas.microsoft.com/office/drawing/2014/main" id="{180CDE9A-965D-4813-98D2-021F9CB40E2C}"/>
              </a:ext>
            </a:extLst>
          </p:cNvPr>
          <p:cNvSpPr txBox="1"/>
          <p:nvPr/>
        </p:nvSpPr>
        <p:spPr>
          <a:xfrm>
            <a:off x="409688" y="3984517"/>
            <a:ext cx="11782311" cy="923330"/>
          </a:xfrm>
          <a:prstGeom prst="rect">
            <a:avLst/>
          </a:prstGeom>
          <a:noFill/>
        </p:spPr>
        <p:txBody>
          <a:bodyPr wrap="square">
            <a:spAutoFit/>
          </a:bodyPr>
          <a:lstStyle/>
          <a:p>
            <a:pPr algn="l"/>
            <a:r>
              <a:rPr lang="en-US" sz="1800" b="0" i="0" u="none" strike="noStrike" baseline="0" dirty="0">
                <a:solidFill>
                  <a:srgbClr val="000000"/>
                </a:solidFill>
                <a:latin typeface="STIX-Regular"/>
              </a:rPr>
              <a:t>4. O’Leary SA, </a:t>
            </a:r>
            <a:r>
              <a:rPr lang="en-US" sz="1800" b="0" i="0" u="none" strike="noStrike" baseline="0" dirty="0" err="1">
                <a:solidFill>
                  <a:srgbClr val="000000"/>
                </a:solidFill>
                <a:latin typeface="STIX-Regular"/>
              </a:rPr>
              <a:t>Paschos</a:t>
            </a:r>
            <a:r>
              <a:rPr lang="en-US" sz="1800" b="0" i="0" u="none" strike="noStrike" baseline="0" dirty="0">
                <a:solidFill>
                  <a:srgbClr val="000000"/>
                </a:solidFill>
                <a:latin typeface="STIX-Regular"/>
              </a:rPr>
              <a:t> NK, Link JM, </a:t>
            </a:r>
            <a:r>
              <a:rPr lang="en-US" sz="1800" b="0" i="0" u="none" strike="noStrike" baseline="0" dirty="0" err="1">
                <a:solidFill>
                  <a:srgbClr val="000000"/>
                </a:solidFill>
                <a:latin typeface="STIX-Regular"/>
              </a:rPr>
              <a:t>Klineberg</a:t>
            </a:r>
            <a:r>
              <a:rPr lang="en-US" sz="1800" b="0" i="0" u="none" strike="noStrike" baseline="0" dirty="0">
                <a:solidFill>
                  <a:srgbClr val="000000"/>
                </a:solidFill>
                <a:latin typeface="STIX-Regular"/>
              </a:rPr>
              <a:t> EO, Hu JC, </a:t>
            </a:r>
            <a:r>
              <a:rPr lang="en-US" sz="1800" b="0" i="0" u="none" strike="noStrike" baseline="0" dirty="0" err="1">
                <a:solidFill>
                  <a:srgbClr val="000000"/>
                </a:solidFill>
                <a:latin typeface="STIX-Regular"/>
              </a:rPr>
              <a:t>Athanasiou</a:t>
            </a:r>
            <a:r>
              <a:rPr lang="en-US" sz="1800" b="0" i="0" u="none" strike="noStrike" baseline="0" dirty="0">
                <a:solidFill>
                  <a:srgbClr val="000000"/>
                </a:solidFill>
                <a:latin typeface="STIX-Regular"/>
              </a:rPr>
              <a:t> KA (2018) Facet joints of the spine: structure-function</a:t>
            </a:r>
          </a:p>
          <a:p>
            <a:pPr algn="l"/>
            <a:r>
              <a:rPr lang="en-US" sz="1800" b="0" i="0" u="none" strike="noStrike" baseline="0" dirty="0">
                <a:solidFill>
                  <a:srgbClr val="000000"/>
                </a:solidFill>
                <a:latin typeface="STIX-Regular"/>
              </a:rPr>
              <a:t>relationships, problems and treatments, and the potential for </a:t>
            </a:r>
            <a:r>
              <a:rPr lang="sv-SE" sz="1800" b="0" i="0" u="none" strike="noStrike" baseline="0" dirty="0">
                <a:solidFill>
                  <a:srgbClr val="000000"/>
                </a:solidFill>
                <a:latin typeface="STIX-Regular"/>
              </a:rPr>
              <a:t>regeneration. Annu Rev Biomed Eng 20(1):145–170. </a:t>
            </a:r>
          </a:p>
          <a:p>
            <a:pPr algn="l"/>
            <a:r>
              <a:rPr lang="sv-SE" sz="1800" b="0" i="0" u="none" strike="noStrike" baseline="0" dirty="0">
                <a:solidFill>
                  <a:srgbClr val="0000FF"/>
                </a:solidFill>
                <a:latin typeface="STIX-Regular"/>
              </a:rPr>
              <a:t>https ://</a:t>
            </a:r>
            <a:r>
              <a:rPr lang="en-US" sz="1800" b="0" i="0" u="none" strike="noStrike" baseline="0" dirty="0">
                <a:solidFill>
                  <a:srgbClr val="0000FF"/>
                </a:solidFill>
                <a:latin typeface="STIX-Regular"/>
              </a:rPr>
              <a:t>doi.org/10.1146/</a:t>
            </a:r>
            <a:r>
              <a:rPr lang="en-US" sz="1800" b="0" i="0" u="none" strike="noStrike" baseline="0" dirty="0" err="1">
                <a:solidFill>
                  <a:srgbClr val="0000FF"/>
                </a:solidFill>
                <a:latin typeface="STIX-Regular"/>
              </a:rPr>
              <a:t>annur</a:t>
            </a:r>
            <a:r>
              <a:rPr lang="en-US" sz="1800" b="0" i="0" u="none" strike="noStrike" baseline="0" dirty="0">
                <a:solidFill>
                  <a:srgbClr val="0000FF"/>
                </a:solidFill>
                <a:latin typeface="STIX-Regular"/>
              </a:rPr>
              <a:t> </a:t>
            </a:r>
            <a:r>
              <a:rPr lang="en-US" sz="1800" b="0" i="0" u="none" strike="noStrike" baseline="0" dirty="0" err="1">
                <a:solidFill>
                  <a:srgbClr val="0000FF"/>
                </a:solidFill>
                <a:latin typeface="STIX-Regular"/>
              </a:rPr>
              <a:t>ev-bioen</a:t>
            </a:r>
            <a:r>
              <a:rPr lang="en-US" sz="1800" b="0" i="0" u="none" strike="noStrike" baseline="0" dirty="0">
                <a:solidFill>
                  <a:srgbClr val="0000FF"/>
                </a:solidFill>
                <a:latin typeface="STIX-Regular"/>
              </a:rPr>
              <a:t> g-06211 7-12092 4</a:t>
            </a:r>
            <a:endParaRPr lang="ru-RU" dirty="0"/>
          </a:p>
        </p:txBody>
      </p:sp>
      <p:sp>
        <p:nvSpPr>
          <p:cNvPr id="12" name="TextBox 11">
            <a:extLst>
              <a:ext uri="{FF2B5EF4-FFF2-40B4-BE49-F238E27FC236}">
                <a16:creationId xmlns:a16="http://schemas.microsoft.com/office/drawing/2014/main" id="{C00FF932-72B8-4F45-8C84-D933FC6F1058}"/>
              </a:ext>
            </a:extLst>
          </p:cNvPr>
          <p:cNvSpPr txBox="1"/>
          <p:nvPr/>
        </p:nvSpPr>
        <p:spPr>
          <a:xfrm>
            <a:off x="407368" y="4962432"/>
            <a:ext cx="11665296" cy="923330"/>
          </a:xfrm>
          <a:prstGeom prst="rect">
            <a:avLst/>
          </a:prstGeom>
          <a:noFill/>
        </p:spPr>
        <p:txBody>
          <a:bodyPr wrap="square">
            <a:spAutoFit/>
          </a:bodyPr>
          <a:lstStyle/>
          <a:p>
            <a:r>
              <a:rPr lang="en-US" b="0" i="0" dirty="0">
                <a:solidFill>
                  <a:srgbClr val="212121"/>
                </a:solidFill>
                <a:effectLst/>
                <a:latin typeface="BlinkMacSystemFont"/>
              </a:rPr>
              <a:t>5. </a:t>
            </a:r>
            <a:r>
              <a:rPr lang="en-US" b="0" i="0" dirty="0" err="1">
                <a:solidFill>
                  <a:srgbClr val="212121"/>
                </a:solidFill>
                <a:effectLst/>
                <a:latin typeface="BlinkMacSystemFont"/>
              </a:rPr>
              <a:t>Mengoni</a:t>
            </a:r>
            <a:r>
              <a:rPr lang="en-US" b="0" i="0" dirty="0">
                <a:solidFill>
                  <a:srgbClr val="212121"/>
                </a:solidFill>
                <a:effectLst/>
                <a:latin typeface="BlinkMacSystemFont"/>
              </a:rPr>
              <a:t> M. Biomechanical modelling of the facet joints: a review of methods and validation processes in finite element analysis. </a:t>
            </a:r>
            <a:r>
              <a:rPr lang="en-US" b="0" i="0" dirty="0" err="1">
                <a:solidFill>
                  <a:srgbClr val="212121"/>
                </a:solidFill>
                <a:effectLst/>
                <a:latin typeface="BlinkMacSystemFont"/>
              </a:rPr>
              <a:t>Biomech</a:t>
            </a:r>
            <a:r>
              <a:rPr lang="en-US" b="0" i="0" dirty="0">
                <a:solidFill>
                  <a:srgbClr val="212121"/>
                </a:solidFill>
                <a:effectLst/>
                <a:latin typeface="BlinkMacSystemFont"/>
              </a:rPr>
              <a:t> Model </a:t>
            </a:r>
            <a:r>
              <a:rPr lang="en-US" b="0" i="0" dirty="0" err="1">
                <a:solidFill>
                  <a:srgbClr val="212121"/>
                </a:solidFill>
                <a:effectLst/>
                <a:latin typeface="BlinkMacSystemFont"/>
              </a:rPr>
              <a:t>Mechanobiol</a:t>
            </a:r>
            <a:r>
              <a:rPr lang="en-US" b="0" i="0" dirty="0">
                <a:solidFill>
                  <a:srgbClr val="212121"/>
                </a:solidFill>
                <a:effectLst/>
                <a:latin typeface="BlinkMacSystemFont"/>
              </a:rPr>
              <a:t>. 2021 Apr;20(2):389-401. </a:t>
            </a:r>
            <a:r>
              <a:rPr lang="en-US" b="0" i="0" dirty="0" err="1">
                <a:solidFill>
                  <a:srgbClr val="212121"/>
                </a:solidFill>
                <a:effectLst/>
                <a:latin typeface="BlinkMacSystemFont"/>
              </a:rPr>
              <a:t>doi</a:t>
            </a:r>
            <a:r>
              <a:rPr lang="en-US" b="0" i="0" dirty="0">
                <a:solidFill>
                  <a:srgbClr val="212121"/>
                </a:solidFill>
                <a:effectLst/>
                <a:latin typeface="BlinkMacSystemFont"/>
              </a:rPr>
              <a:t>: 10.1007/s10237-020-01403-7. </a:t>
            </a:r>
            <a:r>
              <a:rPr lang="en-US" b="0" i="0" dirty="0" err="1">
                <a:solidFill>
                  <a:srgbClr val="212121"/>
                </a:solidFill>
                <a:effectLst/>
                <a:latin typeface="BlinkMacSystemFont"/>
              </a:rPr>
              <a:t>Epub</a:t>
            </a:r>
            <a:r>
              <a:rPr lang="en-US" b="0" i="0" dirty="0">
                <a:solidFill>
                  <a:srgbClr val="212121"/>
                </a:solidFill>
                <a:effectLst/>
                <a:latin typeface="BlinkMacSystemFont"/>
              </a:rPr>
              <a:t> 2020 Nov 22. PMID: 33221991; PMCID: PMC7979651.</a:t>
            </a:r>
            <a:endParaRPr lang="ru-RU" dirty="0"/>
          </a:p>
        </p:txBody>
      </p:sp>
      <p:sp>
        <p:nvSpPr>
          <p:cNvPr id="14" name="TextBox 13">
            <a:extLst>
              <a:ext uri="{FF2B5EF4-FFF2-40B4-BE49-F238E27FC236}">
                <a16:creationId xmlns:a16="http://schemas.microsoft.com/office/drawing/2014/main" id="{D24CF3AF-9283-4976-90D4-1566EA8BB16C}"/>
              </a:ext>
            </a:extLst>
          </p:cNvPr>
          <p:cNvSpPr txBox="1"/>
          <p:nvPr/>
        </p:nvSpPr>
        <p:spPr>
          <a:xfrm>
            <a:off x="417534" y="5885762"/>
            <a:ext cx="11655130" cy="923330"/>
          </a:xfrm>
          <a:prstGeom prst="rect">
            <a:avLst/>
          </a:prstGeom>
          <a:noFill/>
        </p:spPr>
        <p:txBody>
          <a:bodyPr wrap="square">
            <a:spAutoFit/>
          </a:bodyPr>
          <a:lstStyle/>
          <a:p>
            <a:pPr algn="l"/>
            <a:r>
              <a:rPr lang="ru-RU" sz="1800" b="0" i="0" u="none" strike="noStrike" baseline="0" dirty="0">
                <a:solidFill>
                  <a:srgbClr val="000000"/>
                </a:solidFill>
                <a:latin typeface="STIX-Regular"/>
              </a:rPr>
              <a:t>6. </a:t>
            </a:r>
            <a:r>
              <a:rPr lang="de-DE" sz="1800" b="0" i="0" u="none" strike="noStrike" baseline="0" dirty="0" err="1">
                <a:solidFill>
                  <a:srgbClr val="000000"/>
                </a:solidFill>
                <a:latin typeface="STIX-Regular"/>
              </a:rPr>
              <a:t>Rohlmann</a:t>
            </a:r>
            <a:r>
              <a:rPr lang="de-DE" sz="1800" b="0" i="0" u="none" strike="noStrike" baseline="0" dirty="0">
                <a:solidFill>
                  <a:srgbClr val="000000"/>
                </a:solidFill>
                <a:latin typeface="STIX-Regular"/>
              </a:rPr>
              <a:t> A, Zander T, Schmidt H, Wilke HJ, Bergmann G (2006b)</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Analysis of the influence of disc degeneration on the mechanical</a:t>
            </a:r>
            <a:r>
              <a:rPr lang="ru-RU" sz="1800" b="0" i="0" u="none" strike="noStrike" baseline="0" dirty="0">
                <a:solidFill>
                  <a:srgbClr val="000000"/>
                </a:solidFill>
                <a:latin typeface="STIX-Regular"/>
              </a:rPr>
              <a:t> </a:t>
            </a:r>
            <a:r>
              <a:rPr lang="en-US" sz="1800" b="0" i="0" u="none" strike="noStrike" baseline="0" dirty="0" err="1">
                <a:solidFill>
                  <a:srgbClr val="000000"/>
                </a:solidFill>
                <a:latin typeface="STIX-Regular"/>
              </a:rPr>
              <a:t>behaviour</a:t>
            </a:r>
            <a:r>
              <a:rPr lang="en-US" sz="1800" b="0" i="0" u="none" strike="noStrike" baseline="0" dirty="0">
                <a:solidFill>
                  <a:srgbClr val="000000"/>
                </a:solidFill>
                <a:latin typeface="STIX-Regular"/>
              </a:rPr>
              <a:t> of a lumbar motion segment using the finite element</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method. J </a:t>
            </a:r>
            <a:r>
              <a:rPr lang="en-US" sz="1800" b="0" i="0" u="none" strike="noStrike" baseline="0" dirty="0" err="1">
                <a:solidFill>
                  <a:srgbClr val="000000"/>
                </a:solidFill>
                <a:latin typeface="STIX-Regular"/>
              </a:rPr>
              <a:t>Biomech</a:t>
            </a:r>
            <a:r>
              <a:rPr lang="en-US" sz="1800" b="0" i="0" u="none" strike="noStrike" baseline="0" dirty="0">
                <a:solidFill>
                  <a:srgbClr val="000000"/>
                </a:solidFill>
                <a:latin typeface="STIX-Regular"/>
              </a:rPr>
              <a:t> 39(13):2484–2490. </a:t>
            </a:r>
            <a:endParaRPr lang="ru-RU" sz="1800" b="0" i="0" u="none" strike="noStrike" baseline="0" dirty="0">
              <a:solidFill>
                <a:srgbClr val="000000"/>
              </a:solidFill>
              <a:latin typeface="STIX-Regular"/>
            </a:endParaRPr>
          </a:p>
          <a:p>
            <a:pPr algn="l"/>
            <a:r>
              <a:rPr lang="en-US" sz="1800" b="0" i="0" u="none" strike="noStrike" baseline="0" dirty="0">
                <a:solidFill>
                  <a:srgbClr val="0000FF"/>
                </a:solidFill>
                <a:latin typeface="STIX-Regular"/>
              </a:rPr>
              <a:t>https ://doi.org/10.1016/</a:t>
            </a:r>
            <a:r>
              <a:rPr lang="en-US" sz="1800" b="0" i="0" u="none" strike="noStrike" baseline="0" dirty="0" err="1">
                <a:solidFill>
                  <a:srgbClr val="0000FF"/>
                </a:solidFill>
                <a:latin typeface="STIX-Regular"/>
              </a:rPr>
              <a:t>j.jbiom</a:t>
            </a:r>
            <a:r>
              <a:rPr lang="en-US" sz="1800" b="0" i="0" u="none" strike="noStrike" baseline="0" dirty="0">
                <a:solidFill>
                  <a:srgbClr val="0000FF"/>
                </a:solidFill>
                <a:latin typeface="STIX-Regular"/>
              </a:rPr>
              <a:t> ech.2005.07.026</a:t>
            </a:r>
            <a:endParaRPr lang="ru-RU" dirty="0"/>
          </a:p>
        </p:txBody>
      </p:sp>
    </p:spTree>
    <p:extLst>
      <p:ext uri="{BB962C8B-B14F-4D97-AF65-F5344CB8AC3E}">
        <p14:creationId xmlns:p14="http://schemas.microsoft.com/office/powerpoint/2010/main" val="408292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5D37E7-A9B5-49C1-B93B-6F3FF21C4F24}"/>
              </a:ext>
            </a:extLst>
          </p:cNvPr>
          <p:cNvSpPr>
            <a:spLocks noGrp="1"/>
          </p:cNvSpPr>
          <p:nvPr>
            <p:ph type="title"/>
          </p:nvPr>
        </p:nvSpPr>
        <p:spPr/>
        <p:txBody>
          <a:bodyPr/>
          <a:lstStyle/>
          <a:p>
            <a:r>
              <a:rPr lang="ru-RU" dirty="0"/>
              <a:t>Список литературы (продолжение)</a:t>
            </a:r>
          </a:p>
        </p:txBody>
      </p:sp>
      <p:sp>
        <p:nvSpPr>
          <p:cNvPr id="4" name="TextBox 3">
            <a:extLst>
              <a:ext uri="{FF2B5EF4-FFF2-40B4-BE49-F238E27FC236}">
                <a16:creationId xmlns:a16="http://schemas.microsoft.com/office/drawing/2014/main" id="{E55B6490-AD38-4697-A39B-8AF2B71FDD09}"/>
              </a:ext>
            </a:extLst>
          </p:cNvPr>
          <p:cNvSpPr txBox="1"/>
          <p:nvPr/>
        </p:nvSpPr>
        <p:spPr>
          <a:xfrm>
            <a:off x="479376" y="1628800"/>
            <a:ext cx="11593288" cy="923330"/>
          </a:xfrm>
          <a:prstGeom prst="rect">
            <a:avLst/>
          </a:prstGeom>
          <a:noFill/>
        </p:spPr>
        <p:txBody>
          <a:bodyPr wrap="square">
            <a:spAutoFit/>
          </a:bodyPr>
          <a:lstStyle/>
          <a:p>
            <a:pPr algn="l"/>
            <a:r>
              <a:rPr lang="ru-RU" sz="1800" b="0" i="0" u="none" strike="noStrike" baseline="0" dirty="0">
                <a:solidFill>
                  <a:srgbClr val="000000"/>
                </a:solidFill>
                <a:latin typeface="STIX-Regular"/>
              </a:rPr>
              <a:t>7. </a:t>
            </a:r>
            <a:r>
              <a:rPr lang="en-US" sz="1800" b="0" i="0" u="none" strike="noStrike" baseline="0" dirty="0">
                <a:solidFill>
                  <a:srgbClr val="000000"/>
                </a:solidFill>
                <a:latin typeface="STIX-Regular"/>
              </a:rPr>
              <a:t>Bashkuev M, </a:t>
            </a:r>
            <a:r>
              <a:rPr lang="en-US" sz="1800" b="0" i="0" u="none" strike="noStrike" baseline="0" dirty="0" err="1">
                <a:solidFill>
                  <a:srgbClr val="000000"/>
                </a:solidFill>
                <a:latin typeface="STIX-Regular"/>
              </a:rPr>
              <a:t>Reitmaier</a:t>
            </a:r>
            <a:r>
              <a:rPr lang="en-US" sz="1800" b="0" i="0" u="none" strike="noStrike" baseline="0" dirty="0">
                <a:solidFill>
                  <a:srgbClr val="000000"/>
                </a:solidFill>
                <a:latin typeface="STIX-Regular"/>
              </a:rPr>
              <a:t> S, Schmidt H (2018) Effect of disc degeneration</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on the mechanical behavior of the human lumbar spine: a</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probabilistic finite element study. Spine J 18(10):1910–1920.</a:t>
            </a:r>
          </a:p>
          <a:p>
            <a:pPr algn="l"/>
            <a:r>
              <a:rPr lang="en-US" sz="1800" b="0" i="0" u="none" strike="noStrike" baseline="0" dirty="0">
                <a:solidFill>
                  <a:srgbClr val="0000FF"/>
                </a:solidFill>
                <a:latin typeface="STIX-Regular"/>
              </a:rPr>
              <a:t>https ://doi.org/10.1016/</a:t>
            </a:r>
            <a:r>
              <a:rPr lang="en-US" sz="1800" b="0" i="0" u="none" strike="noStrike" baseline="0" dirty="0" err="1">
                <a:solidFill>
                  <a:srgbClr val="0000FF"/>
                </a:solidFill>
                <a:latin typeface="STIX-Regular"/>
              </a:rPr>
              <a:t>j.spine</a:t>
            </a:r>
            <a:r>
              <a:rPr lang="en-US" sz="1800" b="0" i="0" u="none" strike="noStrike" baseline="0" dirty="0">
                <a:solidFill>
                  <a:srgbClr val="0000FF"/>
                </a:solidFill>
                <a:latin typeface="STIX-Regular"/>
              </a:rPr>
              <a:t> e.2018.05.046</a:t>
            </a:r>
            <a:endParaRPr lang="ru-RU" dirty="0"/>
          </a:p>
        </p:txBody>
      </p:sp>
      <p:sp>
        <p:nvSpPr>
          <p:cNvPr id="6" name="TextBox 5">
            <a:extLst>
              <a:ext uri="{FF2B5EF4-FFF2-40B4-BE49-F238E27FC236}">
                <a16:creationId xmlns:a16="http://schemas.microsoft.com/office/drawing/2014/main" id="{DFCE12D2-B7AA-4A98-9770-0A0205F049D4}"/>
              </a:ext>
            </a:extLst>
          </p:cNvPr>
          <p:cNvSpPr txBox="1"/>
          <p:nvPr/>
        </p:nvSpPr>
        <p:spPr>
          <a:xfrm>
            <a:off x="459726" y="4445053"/>
            <a:ext cx="11593288" cy="646331"/>
          </a:xfrm>
          <a:prstGeom prst="rect">
            <a:avLst/>
          </a:prstGeom>
          <a:noFill/>
        </p:spPr>
        <p:txBody>
          <a:bodyPr wrap="square">
            <a:spAutoFit/>
          </a:bodyPr>
          <a:lstStyle/>
          <a:p>
            <a:pPr algn="l"/>
            <a:r>
              <a:rPr lang="ru-RU" sz="1800" b="0" i="0" u="none" strike="noStrike" baseline="0" dirty="0">
                <a:latin typeface="STIX-Regular"/>
              </a:rPr>
              <a:t>10. </a:t>
            </a:r>
            <a:r>
              <a:rPr lang="en-US" sz="1800" b="0" i="0" u="none" strike="noStrike" baseline="0" dirty="0">
                <a:latin typeface="STIX-Regular"/>
              </a:rPr>
              <a:t>Morrison TM, Hariharan P, Funkhouser CM, </a:t>
            </a:r>
            <a:r>
              <a:rPr lang="en-US" sz="1800" b="0" i="0" u="none" strike="noStrike" baseline="0" dirty="0" err="1">
                <a:latin typeface="STIX-Regular"/>
              </a:rPr>
              <a:t>Afshari</a:t>
            </a:r>
            <a:r>
              <a:rPr lang="en-US" sz="1800" b="0" i="0" u="none" strike="noStrike" baseline="0" dirty="0">
                <a:latin typeface="STIX-Regular"/>
              </a:rPr>
              <a:t> P, </a:t>
            </a:r>
            <a:r>
              <a:rPr lang="en-US" sz="1800" b="0" i="0" u="none" strike="noStrike" baseline="0" dirty="0" err="1">
                <a:latin typeface="STIX-Regular"/>
              </a:rPr>
              <a:t>Goodin</a:t>
            </a:r>
            <a:r>
              <a:rPr lang="en-US" sz="1800" b="0" i="0" u="none" strike="noStrike" baseline="0" dirty="0">
                <a:latin typeface="STIX-Regular"/>
              </a:rPr>
              <a:t> M,</a:t>
            </a:r>
            <a:r>
              <a:rPr lang="ru-RU" sz="1800" b="0" i="0" u="none" strike="noStrike" baseline="0" dirty="0">
                <a:latin typeface="STIX-Regular"/>
              </a:rPr>
              <a:t> </a:t>
            </a:r>
            <a:r>
              <a:rPr lang="it-IT" sz="1800" b="0" i="0" u="none" strike="noStrike" baseline="0" dirty="0">
                <a:latin typeface="STIX-Regular"/>
              </a:rPr>
              <a:t>Horner M (2019) Assessing computational model credibility</a:t>
            </a:r>
            <a:r>
              <a:rPr lang="ru-RU" sz="1800" b="0" i="0" u="none" strike="noStrike" baseline="0" dirty="0">
                <a:latin typeface="STIX-Regular"/>
              </a:rPr>
              <a:t> </a:t>
            </a:r>
            <a:r>
              <a:rPr lang="en-US" sz="1800" b="0" i="0" u="none" strike="noStrike" baseline="0" dirty="0">
                <a:latin typeface="STIX-Regular"/>
              </a:rPr>
              <a:t>using a risk-based framework: application to hemolysis in centrifugal</a:t>
            </a:r>
            <a:r>
              <a:rPr lang="ru-RU" sz="1800" b="0" i="0" u="none" strike="noStrike" baseline="0" dirty="0">
                <a:latin typeface="STIX-Regular"/>
              </a:rPr>
              <a:t> </a:t>
            </a:r>
            <a:r>
              <a:rPr lang="en-US" sz="1800" b="0" i="0" u="none" strike="noStrike" baseline="0" dirty="0">
                <a:latin typeface="STIX-Regular"/>
              </a:rPr>
              <a:t>blood pumps. </a:t>
            </a:r>
            <a:r>
              <a:rPr lang="en-US" sz="1800" b="0" i="0" u="none" strike="noStrike" baseline="0" dirty="0" err="1">
                <a:latin typeface="STIX-Regular"/>
              </a:rPr>
              <a:t>Asaio</a:t>
            </a:r>
            <a:r>
              <a:rPr lang="en-US" sz="1800" b="0" i="0" u="none" strike="noStrike" baseline="0" dirty="0">
                <a:latin typeface="STIX-Regular"/>
              </a:rPr>
              <a:t> J 65(4):349</a:t>
            </a:r>
            <a:endParaRPr lang="ru-RU" dirty="0"/>
          </a:p>
        </p:txBody>
      </p:sp>
      <p:sp>
        <p:nvSpPr>
          <p:cNvPr id="8" name="TextBox 7">
            <a:extLst>
              <a:ext uri="{FF2B5EF4-FFF2-40B4-BE49-F238E27FC236}">
                <a16:creationId xmlns:a16="http://schemas.microsoft.com/office/drawing/2014/main" id="{96A9A969-0539-48E6-8255-9144929CA809}"/>
              </a:ext>
            </a:extLst>
          </p:cNvPr>
          <p:cNvSpPr txBox="1"/>
          <p:nvPr/>
        </p:nvSpPr>
        <p:spPr>
          <a:xfrm>
            <a:off x="479376" y="2554968"/>
            <a:ext cx="11712624" cy="923330"/>
          </a:xfrm>
          <a:prstGeom prst="rect">
            <a:avLst/>
          </a:prstGeom>
          <a:noFill/>
        </p:spPr>
        <p:txBody>
          <a:bodyPr wrap="square">
            <a:spAutoFit/>
          </a:bodyPr>
          <a:lstStyle/>
          <a:p>
            <a:pPr algn="l"/>
            <a:r>
              <a:rPr lang="ru-RU" sz="1800" b="0" i="0" u="none" strike="noStrike" baseline="0" dirty="0">
                <a:solidFill>
                  <a:srgbClr val="000000"/>
                </a:solidFill>
                <a:latin typeface="STIX-Regular"/>
              </a:rPr>
              <a:t>8. </a:t>
            </a:r>
            <a:r>
              <a:rPr lang="it-IT" sz="1800" b="0" i="0" u="none" strike="noStrike" baseline="0" dirty="0">
                <a:solidFill>
                  <a:srgbClr val="000000"/>
                </a:solidFill>
                <a:latin typeface="STIX-Regular"/>
              </a:rPr>
              <a:t>Ottardi C, Galbusera F, Luca A, Prosdocimo L, Sasso M, Brayda-</a:t>
            </a:r>
            <a:r>
              <a:rPr lang="en-US" sz="1800" b="0" i="0" u="none" strike="noStrike" baseline="0" dirty="0">
                <a:solidFill>
                  <a:srgbClr val="000000"/>
                </a:solidFill>
                <a:latin typeface="STIX-Regular"/>
              </a:rPr>
              <a:t>Bruno M, Villa T (2016) Finite element analysis of the lumbar</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destabilization following pedicle subtraction osteotomy.</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Med </a:t>
            </a:r>
            <a:r>
              <a:rPr lang="en-US" sz="1800" b="0" i="0" u="none" strike="noStrike" baseline="0" dirty="0" err="1">
                <a:solidFill>
                  <a:srgbClr val="000000"/>
                </a:solidFill>
                <a:latin typeface="STIX-Regular"/>
              </a:rPr>
              <a:t>Eng</a:t>
            </a:r>
            <a:r>
              <a:rPr lang="en-US" sz="1800" b="0" i="0" u="none" strike="noStrike" baseline="0" dirty="0">
                <a:solidFill>
                  <a:srgbClr val="000000"/>
                </a:solidFill>
                <a:latin typeface="STIX-Regular"/>
              </a:rPr>
              <a:t> Phys 38(5):506–509. </a:t>
            </a:r>
            <a:br>
              <a:rPr lang="ru-RU" sz="1800" b="0" i="0" u="none" strike="noStrike" baseline="0" dirty="0">
                <a:solidFill>
                  <a:srgbClr val="000000"/>
                </a:solidFill>
                <a:latin typeface="STIX-Regular"/>
              </a:rPr>
            </a:br>
            <a:r>
              <a:rPr lang="en-US" sz="1800" b="0" i="0" u="none" strike="noStrike" baseline="0" dirty="0">
                <a:solidFill>
                  <a:srgbClr val="0000FF"/>
                </a:solidFill>
                <a:latin typeface="STIX-Regular"/>
              </a:rPr>
              <a:t>https ://doi.org/10.1016/j.medengphy.2016.02.002</a:t>
            </a:r>
            <a:endParaRPr lang="ru-RU" dirty="0"/>
          </a:p>
        </p:txBody>
      </p:sp>
      <p:sp>
        <p:nvSpPr>
          <p:cNvPr id="10" name="TextBox 9">
            <a:extLst>
              <a:ext uri="{FF2B5EF4-FFF2-40B4-BE49-F238E27FC236}">
                <a16:creationId xmlns:a16="http://schemas.microsoft.com/office/drawing/2014/main" id="{83A1AD5D-9A6B-42C9-B3E9-C7BDB7A5FEFB}"/>
              </a:ext>
            </a:extLst>
          </p:cNvPr>
          <p:cNvSpPr txBox="1"/>
          <p:nvPr/>
        </p:nvSpPr>
        <p:spPr>
          <a:xfrm>
            <a:off x="479376" y="3478298"/>
            <a:ext cx="11573638" cy="923330"/>
          </a:xfrm>
          <a:prstGeom prst="rect">
            <a:avLst/>
          </a:prstGeom>
          <a:noFill/>
        </p:spPr>
        <p:txBody>
          <a:bodyPr wrap="square">
            <a:spAutoFit/>
          </a:bodyPr>
          <a:lstStyle/>
          <a:p>
            <a:pPr algn="l"/>
            <a:r>
              <a:rPr lang="en-US" sz="1800" b="0" i="0" u="none" strike="noStrike" baseline="0" dirty="0">
                <a:solidFill>
                  <a:srgbClr val="000000"/>
                </a:solidFill>
                <a:latin typeface="STIX-Regular"/>
              </a:rPr>
              <a:t>9. Calvo-</a:t>
            </a:r>
            <a:r>
              <a:rPr lang="en-US" sz="1800" b="0" i="0" u="none" strike="noStrike" baseline="0" dirty="0" err="1">
                <a:solidFill>
                  <a:srgbClr val="000000"/>
                </a:solidFill>
                <a:latin typeface="STIX-Regular"/>
              </a:rPr>
              <a:t>Echenique</a:t>
            </a:r>
            <a:r>
              <a:rPr lang="en-US" sz="1800" b="0" i="0" u="none" strike="noStrike" baseline="0" dirty="0">
                <a:solidFill>
                  <a:srgbClr val="000000"/>
                </a:solidFill>
                <a:latin typeface="STIX-Regular"/>
              </a:rPr>
              <a:t> A, </a:t>
            </a:r>
            <a:r>
              <a:rPr lang="en-US" sz="1800" b="0" i="0" u="none" strike="noStrike" baseline="0" dirty="0" err="1">
                <a:solidFill>
                  <a:srgbClr val="000000"/>
                </a:solidFill>
                <a:latin typeface="STIX-Regular"/>
              </a:rPr>
              <a:t>Cego</a:t>
            </a:r>
            <a:r>
              <a:rPr lang="ru-RU" sz="1800" b="0" i="0" u="none" strike="noStrike" baseline="0" dirty="0">
                <a:solidFill>
                  <a:srgbClr val="000000"/>
                </a:solidFill>
                <a:latin typeface="STIX-Regular"/>
              </a:rPr>
              <a:t>с</a:t>
            </a:r>
            <a:r>
              <a:rPr lang="en-US" sz="1800" b="0" i="0" u="none" strike="noStrike" baseline="0" dirty="0" err="1">
                <a:solidFill>
                  <a:srgbClr val="000000"/>
                </a:solidFill>
                <a:latin typeface="STIX-Regular"/>
              </a:rPr>
              <a:t>ino</a:t>
            </a:r>
            <a:r>
              <a:rPr lang="en-US" sz="1800" b="0" i="0" u="none" strike="noStrike" baseline="0" dirty="0">
                <a:solidFill>
                  <a:srgbClr val="000000"/>
                </a:solidFill>
                <a:latin typeface="STIX-Regular"/>
              </a:rPr>
              <a:t> J, </a:t>
            </a:r>
            <a:r>
              <a:rPr lang="en-US" sz="1800" b="0" i="0" u="none" strike="noStrike" baseline="0" dirty="0" err="1">
                <a:solidFill>
                  <a:srgbClr val="000000"/>
                </a:solidFill>
                <a:latin typeface="STIX-Regular"/>
              </a:rPr>
              <a:t>Chueca</a:t>
            </a:r>
            <a:r>
              <a:rPr lang="en-US" sz="1800" b="0" i="0" u="none" strike="noStrike" baseline="0" dirty="0">
                <a:solidFill>
                  <a:srgbClr val="000000"/>
                </a:solidFill>
                <a:latin typeface="STIX-Regular"/>
              </a:rPr>
              <a:t> R, del Palomar AP (2018) Stand-alone lumbar cage subsidence: a biomechanical sensitivity study of cage design and placement. </a:t>
            </a:r>
            <a:r>
              <a:rPr lang="en-US" sz="1800" b="0" i="0" u="none" strike="noStrike" baseline="0" dirty="0" err="1">
                <a:solidFill>
                  <a:srgbClr val="000000"/>
                </a:solidFill>
                <a:latin typeface="STIX-Regular"/>
              </a:rPr>
              <a:t>Comput</a:t>
            </a:r>
            <a:r>
              <a:rPr lang="en-US" sz="1800" b="0" i="0" u="none" strike="noStrike" baseline="0" dirty="0">
                <a:solidFill>
                  <a:srgbClr val="000000"/>
                </a:solidFill>
                <a:latin typeface="STIX-Regular"/>
              </a:rPr>
              <a:t> Methods Programs Biomed 162:211–219. </a:t>
            </a:r>
            <a:br>
              <a:rPr lang="en-US" sz="1800" b="0" i="0" u="none" strike="noStrike" baseline="0" dirty="0">
                <a:solidFill>
                  <a:srgbClr val="000000"/>
                </a:solidFill>
                <a:latin typeface="STIX-Regular"/>
              </a:rPr>
            </a:br>
            <a:r>
              <a:rPr lang="en-US" sz="1800" b="0" i="0" u="none" strike="noStrike" baseline="0" dirty="0">
                <a:solidFill>
                  <a:srgbClr val="0000FF"/>
                </a:solidFill>
                <a:latin typeface="STIX-Regular"/>
              </a:rPr>
              <a:t>https ://doi.org/10.1016/j.cmpb.2018.05.022</a:t>
            </a:r>
            <a:endParaRPr lang="ru-RU" dirty="0"/>
          </a:p>
        </p:txBody>
      </p:sp>
      <p:sp>
        <p:nvSpPr>
          <p:cNvPr id="12" name="TextBox 11">
            <a:extLst>
              <a:ext uri="{FF2B5EF4-FFF2-40B4-BE49-F238E27FC236}">
                <a16:creationId xmlns:a16="http://schemas.microsoft.com/office/drawing/2014/main" id="{311CBC34-F1D7-459C-A68F-60ADF99FA646}"/>
              </a:ext>
            </a:extLst>
          </p:cNvPr>
          <p:cNvSpPr txBox="1"/>
          <p:nvPr/>
        </p:nvSpPr>
        <p:spPr>
          <a:xfrm>
            <a:off x="480764" y="5134809"/>
            <a:ext cx="11591900" cy="646331"/>
          </a:xfrm>
          <a:prstGeom prst="rect">
            <a:avLst/>
          </a:prstGeom>
          <a:noFill/>
        </p:spPr>
        <p:txBody>
          <a:bodyPr wrap="square">
            <a:spAutoFit/>
          </a:bodyPr>
          <a:lstStyle/>
          <a:p>
            <a:pPr algn="l"/>
            <a:r>
              <a:rPr lang="en-US" sz="1800" b="0" i="0" u="none" strike="noStrike" baseline="0" dirty="0">
                <a:solidFill>
                  <a:srgbClr val="000000"/>
                </a:solidFill>
                <a:latin typeface="STIX-Regular"/>
              </a:rPr>
              <a:t>11. Jones AC, Wilcox RK (2008) Finite element analysis of the spine: towards a framework of verification, validation and sensitivity analysis. Med </a:t>
            </a:r>
            <a:r>
              <a:rPr lang="en-US" sz="1800" b="0" i="0" u="none" strike="noStrike" baseline="0" dirty="0" err="1">
                <a:solidFill>
                  <a:srgbClr val="000000"/>
                </a:solidFill>
                <a:latin typeface="STIX-Regular"/>
              </a:rPr>
              <a:t>Eng</a:t>
            </a:r>
            <a:r>
              <a:rPr lang="en-US" sz="1800" b="0" i="0" u="none" strike="noStrike" baseline="0" dirty="0">
                <a:solidFill>
                  <a:srgbClr val="000000"/>
                </a:solidFill>
                <a:latin typeface="STIX-Regular"/>
              </a:rPr>
              <a:t> Phys 30(10):1287–1304. </a:t>
            </a:r>
            <a:r>
              <a:rPr lang="en-US" sz="1800" b="0" i="0" u="none" strike="noStrike" baseline="0" dirty="0">
                <a:solidFill>
                  <a:srgbClr val="0000FF"/>
                </a:solidFill>
                <a:latin typeface="STIX-Regular"/>
              </a:rPr>
              <a:t>https://doi.org/10.1016/j.medengphy.2008.09.006</a:t>
            </a:r>
            <a:endParaRPr lang="ru-RU" dirty="0"/>
          </a:p>
        </p:txBody>
      </p:sp>
      <p:sp>
        <p:nvSpPr>
          <p:cNvPr id="14" name="TextBox 13">
            <a:extLst>
              <a:ext uri="{FF2B5EF4-FFF2-40B4-BE49-F238E27FC236}">
                <a16:creationId xmlns:a16="http://schemas.microsoft.com/office/drawing/2014/main" id="{5644E63B-7AFC-49E4-881D-A2645AEEDE6C}"/>
              </a:ext>
            </a:extLst>
          </p:cNvPr>
          <p:cNvSpPr txBox="1"/>
          <p:nvPr/>
        </p:nvSpPr>
        <p:spPr>
          <a:xfrm>
            <a:off x="479376" y="5835450"/>
            <a:ext cx="11591900" cy="646331"/>
          </a:xfrm>
          <a:prstGeom prst="rect">
            <a:avLst/>
          </a:prstGeom>
          <a:noFill/>
        </p:spPr>
        <p:txBody>
          <a:bodyPr wrap="square">
            <a:spAutoFit/>
          </a:bodyPr>
          <a:lstStyle/>
          <a:p>
            <a:pPr algn="l"/>
            <a:r>
              <a:rPr lang="en-US" sz="1800" b="0" i="0" u="none" strike="noStrike" baseline="0" dirty="0">
                <a:latin typeface="STIX-Regular"/>
              </a:rPr>
              <a:t>12. Henninger HB, Reese SP, Anderson AE, Weiss JA (2010) Validation of computational models in biomechanics. Proc Inst Mech </a:t>
            </a:r>
            <a:r>
              <a:rPr lang="en-US" sz="1800" b="0" i="0" u="none" strike="noStrike" baseline="0" dirty="0" err="1">
                <a:latin typeface="STIX-Regular"/>
              </a:rPr>
              <a:t>Eng</a:t>
            </a:r>
            <a:r>
              <a:rPr lang="en-US" sz="1800" b="0" i="0" u="none" strike="noStrike" baseline="0" dirty="0">
                <a:latin typeface="STIX-Regular"/>
              </a:rPr>
              <a:t> Part H J </a:t>
            </a:r>
            <a:r>
              <a:rPr lang="en-US" sz="1800" b="0" i="0" u="none" strike="noStrike" baseline="0" dirty="0" err="1">
                <a:latin typeface="STIX-Regular"/>
              </a:rPr>
              <a:t>Eng</a:t>
            </a:r>
            <a:r>
              <a:rPr lang="en-US" sz="1800" b="0" i="0" u="none" strike="noStrike" baseline="0" dirty="0">
                <a:latin typeface="STIX-Regular"/>
              </a:rPr>
              <a:t> Med 224(7):801–812</a:t>
            </a:r>
            <a:endParaRPr lang="ru-RU" dirty="0"/>
          </a:p>
        </p:txBody>
      </p:sp>
    </p:spTree>
    <p:extLst>
      <p:ext uri="{BB962C8B-B14F-4D97-AF65-F5344CB8AC3E}">
        <p14:creationId xmlns:p14="http://schemas.microsoft.com/office/powerpoint/2010/main" val="81915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7EA483-FD3C-4090-80D7-892BCD83231D}"/>
              </a:ext>
            </a:extLst>
          </p:cNvPr>
          <p:cNvSpPr>
            <a:spLocks noGrp="1"/>
          </p:cNvSpPr>
          <p:nvPr>
            <p:ph type="title"/>
          </p:nvPr>
        </p:nvSpPr>
        <p:spPr/>
        <p:txBody>
          <a:bodyPr/>
          <a:lstStyle/>
          <a:p>
            <a:r>
              <a:rPr lang="ru-RU" dirty="0"/>
              <a:t>Список литературы (продолжение)</a:t>
            </a:r>
          </a:p>
        </p:txBody>
      </p:sp>
      <p:sp>
        <p:nvSpPr>
          <p:cNvPr id="4" name="TextBox 3">
            <a:extLst>
              <a:ext uri="{FF2B5EF4-FFF2-40B4-BE49-F238E27FC236}">
                <a16:creationId xmlns:a16="http://schemas.microsoft.com/office/drawing/2014/main" id="{EB93B653-5C1A-4C0A-94EA-7029FB317159}"/>
              </a:ext>
            </a:extLst>
          </p:cNvPr>
          <p:cNvSpPr txBox="1"/>
          <p:nvPr/>
        </p:nvSpPr>
        <p:spPr>
          <a:xfrm>
            <a:off x="335360" y="1696794"/>
            <a:ext cx="11737304" cy="923330"/>
          </a:xfrm>
          <a:prstGeom prst="rect">
            <a:avLst/>
          </a:prstGeom>
          <a:noFill/>
        </p:spPr>
        <p:txBody>
          <a:bodyPr wrap="square">
            <a:spAutoFit/>
          </a:bodyPr>
          <a:lstStyle/>
          <a:p>
            <a:pPr algn="l"/>
            <a:r>
              <a:rPr lang="en-US" sz="1800" b="0" i="0" u="none" strike="noStrike" baseline="0" dirty="0">
                <a:solidFill>
                  <a:srgbClr val="000000"/>
                </a:solidFill>
                <a:latin typeface="STIX-Regular"/>
              </a:rPr>
              <a:t>13. </a:t>
            </a:r>
            <a:r>
              <a:rPr lang="en-US" sz="1800" b="0" i="0" u="none" strike="noStrike" baseline="0" dirty="0" err="1">
                <a:solidFill>
                  <a:srgbClr val="000000"/>
                </a:solidFill>
                <a:latin typeface="STIX-Regular"/>
              </a:rPr>
              <a:t>Viceconti</a:t>
            </a:r>
            <a:r>
              <a:rPr lang="en-US" sz="1800" b="0" i="0" u="none" strike="noStrike" baseline="0" dirty="0">
                <a:solidFill>
                  <a:srgbClr val="000000"/>
                </a:solidFill>
                <a:latin typeface="STIX-Regular"/>
              </a:rPr>
              <a:t> M, </a:t>
            </a:r>
            <a:r>
              <a:rPr lang="en-US" sz="1800" b="0" i="0" u="none" strike="noStrike" baseline="0" dirty="0" err="1">
                <a:solidFill>
                  <a:srgbClr val="000000"/>
                </a:solidFill>
                <a:latin typeface="STIX-Regular"/>
              </a:rPr>
              <a:t>Pappalardo</a:t>
            </a:r>
            <a:r>
              <a:rPr lang="en-US" sz="1800" b="0" i="0" u="none" strike="noStrike" baseline="0" dirty="0">
                <a:solidFill>
                  <a:srgbClr val="000000"/>
                </a:solidFill>
                <a:latin typeface="STIX-Regular"/>
              </a:rPr>
              <a:t> F, Rodriguez B, Horner M, Bischoff J, </a:t>
            </a:r>
            <a:r>
              <a:rPr lang="en-US" sz="1800" b="0" i="0" u="none" strike="noStrike" baseline="0" dirty="0" err="1">
                <a:solidFill>
                  <a:srgbClr val="000000"/>
                </a:solidFill>
                <a:latin typeface="STIX-Regular"/>
              </a:rPr>
              <a:t>Musuamba</a:t>
            </a:r>
            <a:r>
              <a:rPr lang="en-US" sz="1800" b="0" i="0" u="none" strike="noStrike" baseline="0" dirty="0">
                <a:solidFill>
                  <a:srgbClr val="000000"/>
                </a:solidFill>
                <a:latin typeface="STIX-Regular"/>
              </a:rPr>
              <a:t> </a:t>
            </a:r>
            <a:r>
              <a:rPr lang="en-US" sz="1800" b="0" i="0" u="none" strike="noStrike" baseline="0" dirty="0" err="1">
                <a:solidFill>
                  <a:srgbClr val="000000"/>
                </a:solidFill>
                <a:latin typeface="STIX-Regular"/>
              </a:rPr>
              <a:t>Tshinanu</a:t>
            </a:r>
            <a:r>
              <a:rPr lang="en-US" sz="1800" b="0" i="0" u="none" strike="noStrike" baseline="0" dirty="0">
                <a:solidFill>
                  <a:srgbClr val="000000"/>
                </a:solidFill>
                <a:latin typeface="STIX-Regular"/>
              </a:rPr>
              <a:t> F (2020) In silico trials: verification, validation and uncertainty quantification of predictive models used in the regulatory evaluation of biomedical products. Methods. </a:t>
            </a:r>
            <a:r>
              <a:rPr lang="en-US" sz="1800" b="0" i="0" u="none" strike="noStrike" baseline="0" dirty="0">
                <a:solidFill>
                  <a:srgbClr val="0000FF"/>
                </a:solidFill>
                <a:latin typeface="STIX-Regular"/>
              </a:rPr>
              <a:t>https ://doi.org/10.1016/</a:t>
            </a:r>
            <a:r>
              <a:rPr lang="en-US" sz="1800" b="0" i="0" u="none" strike="noStrike" baseline="0" dirty="0" err="1">
                <a:solidFill>
                  <a:srgbClr val="0000FF"/>
                </a:solidFill>
                <a:latin typeface="STIX-Regular"/>
              </a:rPr>
              <a:t>j.ymeth</a:t>
            </a:r>
            <a:r>
              <a:rPr lang="en-US" sz="1800" b="0" i="0" u="none" strike="noStrike" baseline="0" dirty="0">
                <a:solidFill>
                  <a:srgbClr val="0000FF"/>
                </a:solidFill>
                <a:latin typeface="STIX-Regular"/>
              </a:rPr>
              <a:t> .2020.01.011</a:t>
            </a:r>
            <a:endParaRPr lang="ru-RU" dirty="0"/>
          </a:p>
        </p:txBody>
      </p:sp>
      <p:sp>
        <p:nvSpPr>
          <p:cNvPr id="6" name="TextBox 5">
            <a:extLst>
              <a:ext uri="{FF2B5EF4-FFF2-40B4-BE49-F238E27FC236}">
                <a16:creationId xmlns:a16="http://schemas.microsoft.com/office/drawing/2014/main" id="{22994570-E728-4F8C-81C9-4F9BE9536AB3}"/>
              </a:ext>
            </a:extLst>
          </p:cNvPr>
          <p:cNvSpPr txBox="1"/>
          <p:nvPr/>
        </p:nvSpPr>
        <p:spPr>
          <a:xfrm>
            <a:off x="335360" y="2620124"/>
            <a:ext cx="11521280" cy="923330"/>
          </a:xfrm>
          <a:prstGeom prst="rect">
            <a:avLst/>
          </a:prstGeom>
          <a:noFill/>
        </p:spPr>
        <p:txBody>
          <a:bodyPr wrap="square">
            <a:spAutoFit/>
          </a:bodyPr>
          <a:lstStyle/>
          <a:p>
            <a:pPr algn="l"/>
            <a:r>
              <a:rPr lang="ru-RU" sz="1800" b="0" i="0" u="none" strike="noStrike" baseline="0" dirty="0">
                <a:solidFill>
                  <a:srgbClr val="000000"/>
                </a:solidFill>
                <a:latin typeface="STIX-Regular"/>
              </a:rPr>
              <a:t>14. </a:t>
            </a:r>
            <a:r>
              <a:rPr lang="en-US" sz="1800" b="0" i="0" u="none" strike="noStrike" baseline="0" dirty="0" err="1">
                <a:solidFill>
                  <a:srgbClr val="000000"/>
                </a:solidFill>
                <a:latin typeface="STIX-Regular"/>
              </a:rPr>
              <a:t>Ayturk</a:t>
            </a:r>
            <a:r>
              <a:rPr lang="en-US" sz="1800" b="0" i="0" u="none" strike="noStrike" baseline="0" dirty="0">
                <a:solidFill>
                  <a:srgbClr val="000000"/>
                </a:solidFill>
                <a:latin typeface="STIX-Regular"/>
              </a:rPr>
              <a:t> UM, </a:t>
            </a:r>
            <a:r>
              <a:rPr lang="en-US" sz="1800" b="0" i="0" u="none" strike="noStrike" baseline="0" dirty="0" err="1">
                <a:solidFill>
                  <a:srgbClr val="000000"/>
                </a:solidFill>
                <a:latin typeface="STIX-Regular"/>
              </a:rPr>
              <a:t>Puttlitz</a:t>
            </a:r>
            <a:r>
              <a:rPr lang="en-US" sz="1800" b="0" i="0" u="none" strike="noStrike" baseline="0" dirty="0">
                <a:solidFill>
                  <a:srgbClr val="000000"/>
                </a:solidFill>
                <a:latin typeface="STIX-Regular"/>
              </a:rPr>
              <a:t> CM (2011) Parametric convergence sensitivity and</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validation of a finite element model of the human lumbar spine.</a:t>
            </a:r>
            <a:r>
              <a:rPr lang="ru-RU" sz="1800" b="0" i="0" u="none" strike="noStrike" baseline="0" dirty="0">
                <a:solidFill>
                  <a:srgbClr val="000000"/>
                </a:solidFill>
                <a:latin typeface="STIX-Regular"/>
              </a:rPr>
              <a:t> </a:t>
            </a:r>
            <a:r>
              <a:rPr lang="en-US" sz="1800" b="0" i="0" u="none" strike="noStrike" baseline="0" dirty="0" err="1">
                <a:solidFill>
                  <a:srgbClr val="000000"/>
                </a:solidFill>
                <a:latin typeface="STIX-Regular"/>
              </a:rPr>
              <a:t>Comput</a:t>
            </a:r>
            <a:r>
              <a:rPr lang="en-US" sz="1800" b="0" i="0" u="none" strike="noStrike" baseline="0" dirty="0">
                <a:solidFill>
                  <a:srgbClr val="000000"/>
                </a:solidFill>
                <a:latin typeface="STIX-Regular"/>
              </a:rPr>
              <a:t> Methods </a:t>
            </a:r>
            <a:r>
              <a:rPr lang="en-US" sz="1800" b="0" i="0" u="none" strike="noStrike" baseline="0" dirty="0" err="1">
                <a:solidFill>
                  <a:srgbClr val="000000"/>
                </a:solidFill>
                <a:latin typeface="STIX-Regular"/>
              </a:rPr>
              <a:t>Biomech</a:t>
            </a:r>
            <a:r>
              <a:rPr lang="en-US" sz="1800" b="0" i="0" u="none" strike="noStrike" baseline="0" dirty="0">
                <a:solidFill>
                  <a:srgbClr val="000000"/>
                </a:solidFill>
                <a:latin typeface="STIX-Regular"/>
              </a:rPr>
              <a:t> Biomed </a:t>
            </a:r>
            <a:r>
              <a:rPr lang="en-US" sz="1800" b="0" i="0" u="none" strike="noStrike" baseline="0" dirty="0" err="1">
                <a:solidFill>
                  <a:srgbClr val="000000"/>
                </a:solidFill>
                <a:latin typeface="STIX-Regular"/>
              </a:rPr>
              <a:t>Eng</a:t>
            </a:r>
            <a:r>
              <a:rPr lang="en-US" sz="1800" b="0" i="0" u="none" strike="noStrike" baseline="0" dirty="0">
                <a:solidFill>
                  <a:srgbClr val="000000"/>
                </a:solidFill>
                <a:latin typeface="STIX-Regular"/>
              </a:rPr>
              <a:t> 14(8):695–705. </a:t>
            </a:r>
            <a:br>
              <a:rPr lang="ru-RU" sz="1800" b="0" i="0" u="none" strike="noStrike" baseline="0" dirty="0">
                <a:solidFill>
                  <a:srgbClr val="000000"/>
                </a:solidFill>
                <a:latin typeface="STIX-Regular"/>
              </a:rPr>
            </a:br>
            <a:r>
              <a:rPr lang="en-US" sz="1800" b="0" i="0" u="none" strike="noStrike" baseline="0" dirty="0">
                <a:solidFill>
                  <a:srgbClr val="0000FF"/>
                </a:solidFill>
                <a:latin typeface="STIX-Regular"/>
              </a:rPr>
              <a:t>https://doi.org/10.1080/10255842.2010.493517</a:t>
            </a:r>
            <a:endParaRPr lang="ru-RU" dirty="0"/>
          </a:p>
        </p:txBody>
      </p:sp>
      <p:sp>
        <p:nvSpPr>
          <p:cNvPr id="8" name="TextBox 7">
            <a:extLst>
              <a:ext uri="{FF2B5EF4-FFF2-40B4-BE49-F238E27FC236}">
                <a16:creationId xmlns:a16="http://schemas.microsoft.com/office/drawing/2014/main" id="{136CB0FA-AF3A-49C9-BF52-D07961F2DBF8}"/>
              </a:ext>
            </a:extLst>
          </p:cNvPr>
          <p:cNvSpPr txBox="1"/>
          <p:nvPr/>
        </p:nvSpPr>
        <p:spPr>
          <a:xfrm>
            <a:off x="335360" y="3543454"/>
            <a:ext cx="11737304" cy="646331"/>
          </a:xfrm>
          <a:prstGeom prst="rect">
            <a:avLst/>
          </a:prstGeom>
          <a:noFill/>
        </p:spPr>
        <p:txBody>
          <a:bodyPr wrap="square">
            <a:spAutoFit/>
          </a:bodyPr>
          <a:lstStyle/>
          <a:p>
            <a:pPr algn="l"/>
            <a:r>
              <a:rPr lang="en-US" sz="1800" b="0" i="0" u="none" strike="noStrike" baseline="0" dirty="0">
                <a:solidFill>
                  <a:srgbClr val="000000"/>
                </a:solidFill>
                <a:latin typeface="STIX-Regular"/>
              </a:rPr>
              <a:t>15. Azari F, </a:t>
            </a:r>
            <a:r>
              <a:rPr lang="en-US" sz="1800" b="0" i="0" u="none" strike="noStrike" baseline="0" dirty="0" err="1">
                <a:solidFill>
                  <a:srgbClr val="000000"/>
                </a:solidFill>
                <a:latin typeface="STIX-Regular"/>
              </a:rPr>
              <a:t>Arjmand</a:t>
            </a:r>
            <a:r>
              <a:rPr lang="en-US" sz="1800" b="0" i="0" u="none" strike="noStrike" baseline="0" dirty="0">
                <a:solidFill>
                  <a:srgbClr val="000000"/>
                </a:solidFill>
                <a:latin typeface="STIX-Regular"/>
              </a:rPr>
              <a:t> N, Shirazi-</a:t>
            </a:r>
            <a:r>
              <a:rPr lang="en-US" sz="1800" b="0" i="0" u="none" strike="noStrike" baseline="0" dirty="0" err="1">
                <a:solidFill>
                  <a:srgbClr val="000000"/>
                </a:solidFill>
                <a:latin typeface="STIX-Regular"/>
              </a:rPr>
              <a:t>Adl</a:t>
            </a:r>
            <a:r>
              <a:rPr lang="en-US" sz="1800" b="0" i="0" u="none" strike="noStrike" baseline="0" dirty="0">
                <a:solidFill>
                  <a:srgbClr val="000000"/>
                </a:solidFill>
                <a:latin typeface="STIX-Regular"/>
              </a:rPr>
              <a:t> A, Rahimi-Moghaddam T (2018) A combined passive and active musculoskeletal model study to estimate </a:t>
            </a:r>
            <a:r>
              <a:rPr lang="en-US" dirty="0">
                <a:solidFill>
                  <a:srgbClr val="000000"/>
                </a:solidFill>
                <a:latin typeface="STIX-Regular"/>
              </a:rPr>
              <a:t>L</a:t>
            </a:r>
            <a:r>
              <a:rPr lang="en-US" sz="1800" b="0" i="0" u="none" strike="noStrike" baseline="0" dirty="0">
                <a:solidFill>
                  <a:srgbClr val="000000"/>
                </a:solidFill>
                <a:latin typeface="STIX-Regular"/>
              </a:rPr>
              <a:t>4–L5 load sharing. J </a:t>
            </a:r>
            <a:r>
              <a:rPr lang="en-US" sz="1800" b="0" i="0" u="none" strike="noStrike" baseline="0" dirty="0" err="1">
                <a:solidFill>
                  <a:srgbClr val="000000"/>
                </a:solidFill>
                <a:latin typeface="STIX-Regular"/>
              </a:rPr>
              <a:t>Biomech</a:t>
            </a:r>
            <a:r>
              <a:rPr lang="en-US" sz="1800" b="0" i="0" u="none" strike="noStrike" baseline="0" dirty="0">
                <a:solidFill>
                  <a:srgbClr val="000000"/>
                </a:solidFill>
                <a:latin typeface="STIX-Regular"/>
              </a:rPr>
              <a:t> 70:157–165. </a:t>
            </a:r>
            <a:r>
              <a:rPr lang="en-US" sz="1800" b="0" i="0" u="none" strike="noStrike" baseline="0" dirty="0">
                <a:solidFill>
                  <a:srgbClr val="0000FF"/>
                </a:solidFill>
                <a:latin typeface="STIX-Regular"/>
              </a:rPr>
              <a:t>https://doi.</a:t>
            </a:r>
            <a:r>
              <a:rPr lang="pl-PL" sz="1800" b="0" i="0" u="none" strike="noStrike" baseline="0" dirty="0">
                <a:solidFill>
                  <a:srgbClr val="0000FF"/>
                </a:solidFill>
                <a:latin typeface="STIX-Regular"/>
              </a:rPr>
              <a:t>org/10.1016/j.jbiomech.2017.04.026</a:t>
            </a:r>
            <a:endParaRPr lang="ru-RU" dirty="0"/>
          </a:p>
        </p:txBody>
      </p:sp>
      <p:sp>
        <p:nvSpPr>
          <p:cNvPr id="10" name="TextBox 9">
            <a:extLst>
              <a:ext uri="{FF2B5EF4-FFF2-40B4-BE49-F238E27FC236}">
                <a16:creationId xmlns:a16="http://schemas.microsoft.com/office/drawing/2014/main" id="{6C48FF84-D05A-4D50-9104-DD021CD088A5}"/>
              </a:ext>
            </a:extLst>
          </p:cNvPr>
          <p:cNvSpPr txBox="1"/>
          <p:nvPr/>
        </p:nvSpPr>
        <p:spPr>
          <a:xfrm>
            <a:off x="346392" y="4205209"/>
            <a:ext cx="11726272" cy="923330"/>
          </a:xfrm>
          <a:prstGeom prst="rect">
            <a:avLst/>
          </a:prstGeom>
          <a:noFill/>
        </p:spPr>
        <p:txBody>
          <a:bodyPr wrap="square">
            <a:spAutoFit/>
          </a:bodyPr>
          <a:lstStyle/>
          <a:p>
            <a:pPr algn="l"/>
            <a:r>
              <a:rPr lang="nl-NL" sz="1800" b="0" i="0" u="none" strike="noStrike" baseline="0" dirty="0">
                <a:solidFill>
                  <a:srgbClr val="000000"/>
                </a:solidFill>
                <a:latin typeface="STIX-Regular"/>
              </a:rPr>
              <a:t>16. Barthelemy V, van Rijsbergen M, Wilson W, Huyghe J, van Rietbergen </a:t>
            </a:r>
            <a:r>
              <a:rPr lang="en-US" sz="1800" b="0" i="0" u="none" strike="noStrike" baseline="0" dirty="0">
                <a:solidFill>
                  <a:srgbClr val="000000"/>
                </a:solidFill>
                <a:latin typeface="STIX-Regular"/>
              </a:rPr>
              <a:t>B, Ito K (2016) A computational spinal motion segment model incorporating a matrix composition-based model of the intervertebral disc. J Mech </a:t>
            </a:r>
            <a:r>
              <a:rPr lang="en-US" sz="1800" b="0" i="0" u="none" strike="noStrike" baseline="0" dirty="0" err="1">
                <a:solidFill>
                  <a:srgbClr val="000000"/>
                </a:solidFill>
                <a:latin typeface="STIX-Regular"/>
              </a:rPr>
              <a:t>Behav</a:t>
            </a:r>
            <a:r>
              <a:rPr lang="en-US" sz="1800" b="0" i="0" u="none" strike="noStrike" baseline="0" dirty="0">
                <a:solidFill>
                  <a:srgbClr val="000000"/>
                </a:solidFill>
                <a:latin typeface="STIX-Regular"/>
              </a:rPr>
              <a:t> Biomed Mater 54:194–204. </a:t>
            </a:r>
            <a:r>
              <a:rPr lang="en-US" sz="1800" b="0" i="0" u="none" strike="noStrike" baseline="0" dirty="0">
                <a:solidFill>
                  <a:srgbClr val="0000FF"/>
                </a:solidFill>
                <a:latin typeface="STIX-Regular"/>
              </a:rPr>
              <a:t>https://doi.</a:t>
            </a:r>
            <a:r>
              <a:rPr lang="nn-NO" sz="1800" b="0" i="0" u="none" strike="noStrike" baseline="0" dirty="0">
                <a:solidFill>
                  <a:srgbClr val="0000FF"/>
                </a:solidFill>
                <a:latin typeface="STIX-Regular"/>
              </a:rPr>
              <a:t>org/10.1016/j.jmbbm.2015.09.028</a:t>
            </a:r>
            <a:endParaRPr lang="ru-RU" dirty="0"/>
          </a:p>
        </p:txBody>
      </p:sp>
      <p:sp>
        <p:nvSpPr>
          <p:cNvPr id="12" name="TextBox 11">
            <a:extLst>
              <a:ext uri="{FF2B5EF4-FFF2-40B4-BE49-F238E27FC236}">
                <a16:creationId xmlns:a16="http://schemas.microsoft.com/office/drawing/2014/main" id="{F0E48446-E6AE-44BE-9210-E6B9CD515726}"/>
              </a:ext>
            </a:extLst>
          </p:cNvPr>
          <p:cNvSpPr txBox="1"/>
          <p:nvPr/>
        </p:nvSpPr>
        <p:spPr>
          <a:xfrm>
            <a:off x="346392" y="5097524"/>
            <a:ext cx="11845608" cy="646331"/>
          </a:xfrm>
          <a:prstGeom prst="rect">
            <a:avLst/>
          </a:prstGeom>
          <a:noFill/>
        </p:spPr>
        <p:txBody>
          <a:bodyPr wrap="square">
            <a:spAutoFit/>
          </a:bodyPr>
          <a:lstStyle/>
          <a:p>
            <a:pPr algn="l"/>
            <a:r>
              <a:rPr lang="en-US" sz="1800" b="0" i="0" u="none" strike="noStrike" baseline="0" dirty="0">
                <a:solidFill>
                  <a:srgbClr val="000000"/>
                </a:solidFill>
                <a:latin typeface="STIX-Regular"/>
              </a:rPr>
              <a:t>17. Holzapfel G, Stadler M (2006) Role of facet curvature for accurate vertebral facet load analysis. Eur Spine J 15(6):849–856. </a:t>
            </a:r>
            <a:r>
              <a:rPr lang="en-US" sz="1800" b="0" i="0" u="none" strike="noStrike" baseline="0" dirty="0">
                <a:solidFill>
                  <a:srgbClr val="0000FF"/>
                </a:solidFill>
                <a:latin typeface="STIX-Regular"/>
              </a:rPr>
              <a:t>https://doi.org/10.1007/s00586-004-0874-2</a:t>
            </a:r>
            <a:endParaRPr lang="ru-RU" dirty="0"/>
          </a:p>
        </p:txBody>
      </p:sp>
      <p:sp>
        <p:nvSpPr>
          <p:cNvPr id="14" name="TextBox 13">
            <a:extLst>
              <a:ext uri="{FF2B5EF4-FFF2-40B4-BE49-F238E27FC236}">
                <a16:creationId xmlns:a16="http://schemas.microsoft.com/office/drawing/2014/main" id="{4B9DB521-31BE-46F2-8B57-1FE31CE48CD8}"/>
              </a:ext>
            </a:extLst>
          </p:cNvPr>
          <p:cNvSpPr txBox="1"/>
          <p:nvPr/>
        </p:nvSpPr>
        <p:spPr>
          <a:xfrm>
            <a:off x="335360" y="5726852"/>
            <a:ext cx="11726272" cy="923330"/>
          </a:xfrm>
          <a:prstGeom prst="rect">
            <a:avLst/>
          </a:prstGeom>
          <a:noFill/>
        </p:spPr>
        <p:txBody>
          <a:bodyPr wrap="square">
            <a:spAutoFit/>
          </a:bodyPr>
          <a:lstStyle/>
          <a:p>
            <a:pPr algn="l"/>
            <a:r>
              <a:rPr lang="en-US" sz="1800" b="0" i="0" u="none" strike="noStrike" baseline="0" dirty="0">
                <a:latin typeface="STIX-Regular"/>
              </a:rPr>
              <a:t>18. </a:t>
            </a:r>
            <a:r>
              <a:rPr lang="en-US" sz="1800" b="0" i="0" u="none" strike="noStrike" baseline="0" dirty="0" err="1">
                <a:latin typeface="STIX-Regular"/>
              </a:rPr>
              <a:t>Khoddam-Khorasani</a:t>
            </a:r>
            <a:r>
              <a:rPr lang="en-US" sz="1800" b="0" i="0" u="none" strike="noStrike" baseline="0" dirty="0">
                <a:latin typeface="STIX-Regular"/>
              </a:rPr>
              <a:t> P, </a:t>
            </a:r>
            <a:r>
              <a:rPr lang="en-US" sz="1800" b="0" i="0" u="none" strike="noStrike" baseline="0" dirty="0" err="1">
                <a:latin typeface="STIX-Regular"/>
              </a:rPr>
              <a:t>Arjmand</a:t>
            </a:r>
            <a:r>
              <a:rPr lang="en-US" sz="1800" b="0" i="0" u="none" strike="noStrike" baseline="0" dirty="0">
                <a:latin typeface="STIX-Regular"/>
              </a:rPr>
              <a:t> N, Shirazi-</a:t>
            </a:r>
            <a:r>
              <a:rPr lang="en-US" sz="1800" b="0" i="0" u="none" strike="noStrike" baseline="0" dirty="0" err="1">
                <a:latin typeface="STIX-Regular"/>
              </a:rPr>
              <a:t>Adl</a:t>
            </a:r>
            <a:r>
              <a:rPr lang="en-US" sz="1800" b="0" i="0" u="none" strike="noStrike" baseline="0" dirty="0">
                <a:latin typeface="STIX-Regular"/>
              </a:rPr>
              <a:t> A (2018) Trunk hybrid passive-active musculoskeletal modeling to determine </a:t>
            </a:r>
            <a:r>
              <a:rPr lang="en-US" sz="1800" b="0" i="0" u="none" strike="noStrike" baseline="0" dirty="0">
                <a:solidFill>
                  <a:srgbClr val="000000"/>
                </a:solidFill>
                <a:latin typeface="STIX-Regular"/>
              </a:rPr>
              <a:t>detailed t12–s1 response under in vivo loads. Ann Biomed </a:t>
            </a:r>
            <a:r>
              <a:rPr lang="en-US" sz="1800" b="0" i="0" u="none" strike="noStrike" baseline="0" dirty="0" err="1">
                <a:solidFill>
                  <a:srgbClr val="000000"/>
                </a:solidFill>
                <a:latin typeface="STIX-Regular"/>
              </a:rPr>
              <a:t>Eng</a:t>
            </a:r>
            <a:r>
              <a:rPr lang="en-US" sz="1800" b="0" i="0" u="none" strike="noStrike" baseline="0" dirty="0">
                <a:solidFill>
                  <a:srgbClr val="000000"/>
                </a:solidFill>
                <a:latin typeface="STIX-Regular"/>
              </a:rPr>
              <a:t> 46(11):1830–1843. </a:t>
            </a:r>
          </a:p>
          <a:p>
            <a:pPr algn="l"/>
            <a:r>
              <a:rPr lang="en-US" sz="1800" b="0" i="0" u="none" strike="noStrike" baseline="0" dirty="0">
                <a:solidFill>
                  <a:srgbClr val="0000FF"/>
                </a:solidFill>
                <a:latin typeface="STIX-Regular"/>
              </a:rPr>
              <a:t>https ://doi.org/10.1007/s10439-018-2078-7</a:t>
            </a:r>
            <a:endParaRPr lang="ru-RU" dirty="0"/>
          </a:p>
        </p:txBody>
      </p:sp>
    </p:spTree>
    <p:extLst>
      <p:ext uri="{BB962C8B-B14F-4D97-AF65-F5344CB8AC3E}">
        <p14:creationId xmlns:p14="http://schemas.microsoft.com/office/powerpoint/2010/main" val="182789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3DA223-3C36-4307-B408-549C4676786E}"/>
              </a:ext>
            </a:extLst>
          </p:cNvPr>
          <p:cNvSpPr>
            <a:spLocks noGrp="1"/>
          </p:cNvSpPr>
          <p:nvPr>
            <p:ph type="title"/>
          </p:nvPr>
        </p:nvSpPr>
        <p:spPr/>
        <p:txBody>
          <a:bodyPr/>
          <a:lstStyle/>
          <a:p>
            <a:r>
              <a:rPr lang="ru-RU" dirty="0"/>
              <a:t>Список литературы (продолжение)</a:t>
            </a:r>
          </a:p>
        </p:txBody>
      </p:sp>
      <p:sp>
        <p:nvSpPr>
          <p:cNvPr id="4" name="TextBox 3">
            <a:extLst>
              <a:ext uri="{FF2B5EF4-FFF2-40B4-BE49-F238E27FC236}">
                <a16:creationId xmlns:a16="http://schemas.microsoft.com/office/drawing/2014/main" id="{FA570748-56A3-4D58-BC68-C4EB6A232B08}"/>
              </a:ext>
            </a:extLst>
          </p:cNvPr>
          <p:cNvSpPr txBox="1"/>
          <p:nvPr/>
        </p:nvSpPr>
        <p:spPr>
          <a:xfrm>
            <a:off x="299356" y="1700808"/>
            <a:ext cx="11593288" cy="923330"/>
          </a:xfrm>
          <a:prstGeom prst="rect">
            <a:avLst/>
          </a:prstGeom>
          <a:noFill/>
        </p:spPr>
        <p:txBody>
          <a:bodyPr wrap="square">
            <a:spAutoFit/>
          </a:bodyPr>
          <a:lstStyle/>
          <a:p>
            <a:pPr algn="l"/>
            <a:r>
              <a:rPr lang="en-US" sz="1800" b="0" i="0" u="none" strike="noStrike" baseline="0" dirty="0">
                <a:solidFill>
                  <a:srgbClr val="000000"/>
                </a:solidFill>
                <a:latin typeface="STIX-Regular"/>
              </a:rPr>
              <a:t>19. </a:t>
            </a:r>
            <a:r>
              <a:rPr lang="en-US" sz="1800" b="0" i="0" u="none" strike="noStrike" baseline="0" dirty="0" err="1">
                <a:solidFill>
                  <a:srgbClr val="000000"/>
                </a:solidFill>
                <a:latin typeface="STIX-Regular"/>
              </a:rPr>
              <a:t>Noailly</a:t>
            </a:r>
            <a:r>
              <a:rPr lang="en-US" sz="1800" b="0" i="0" u="none" strike="noStrike" baseline="0" dirty="0">
                <a:solidFill>
                  <a:srgbClr val="000000"/>
                </a:solidFill>
                <a:latin typeface="STIX-Regular"/>
              </a:rPr>
              <a:t> J, Ambrosio L, Tanner K, </a:t>
            </a:r>
            <a:r>
              <a:rPr lang="en-US" sz="1800" b="0" i="0" u="none" strike="noStrike" baseline="0" dirty="0" err="1">
                <a:solidFill>
                  <a:srgbClr val="000000"/>
                </a:solidFill>
                <a:latin typeface="STIX-Regular"/>
              </a:rPr>
              <a:t>Planell</a:t>
            </a:r>
            <a:r>
              <a:rPr lang="en-US" sz="1800" b="0" i="0" u="none" strike="noStrike" baseline="0" dirty="0">
                <a:solidFill>
                  <a:srgbClr val="000000"/>
                </a:solidFill>
                <a:latin typeface="STIX-Regular"/>
              </a:rPr>
              <a:t> J, Lacroix D (2012) In silico evaluation of a new composite disc substitute with a L3–</a:t>
            </a:r>
            <a:r>
              <a:rPr lang="en-US" dirty="0">
                <a:solidFill>
                  <a:srgbClr val="000000"/>
                </a:solidFill>
                <a:latin typeface="STIX-Regular"/>
              </a:rPr>
              <a:t>L</a:t>
            </a:r>
            <a:r>
              <a:rPr lang="en-US" sz="1800" b="0" i="0" u="none" strike="noStrike" baseline="0" dirty="0">
                <a:solidFill>
                  <a:srgbClr val="000000"/>
                </a:solidFill>
                <a:latin typeface="STIX-Regular"/>
              </a:rPr>
              <a:t>5 lumbar spine finite element model. Eur Spine J 21(SUPPL. 5):S675–</a:t>
            </a:r>
            <a:r>
              <a:rPr lang="pt-BR" sz="1800" b="0" i="0" u="none" strike="noStrike" baseline="0" dirty="0">
                <a:solidFill>
                  <a:srgbClr val="000000"/>
                </a:solidFill>
                <a:latin typeface="STIX-Regular"/>
              </a:rPr>
              <a:t>S687. </a:t>
            </a:r>
            <a:br>
              <a:rPr lang="pt-BR" sz="1800" b="0" i="0" u="none" strike="noStrike" baseline="0" dirty="0">
                <a:solidFill>
                  <a:srgbClr val="000000"/>
                </a:solidFill>
                <a:latin typeface="STIX-Regular"/>
              </a:rPr>
            </a:br>
            <a:r>
              <a:rPr lang="pt-BR" sz="1800" b="0" i="0" u="none" strike="noStrike" baseline="0" dirty="0">
                <a:solidFill>
                  <a:srgbClr val="0000FF"/>
                </a:solidFill>
                <a:latin typeface="STIX-Regular"/>
              </a:rPr>
              <a:t>https://doi.org/10.1007/s00586-011-1716-7</a:t>
            </a:r>
            <a:endParaRPr lang="ru-RU" dirty="0"/>
          </a:p>
        </p:txBody>
      </p:sp>
      <p:sp>
        <p:nvSpPr>
          <p:cNvPr id="6" name="TextBox 5">
            <a:extLst>
              <a:ext uri="{FF2B5EF4-FFF2-40B4-BE49-F238E27FC236}">
                <a16:creationId xmlns:a16="http://schemas.microsoft.com/office/drawing/2014/main" id="{73317350-34F6-47B2-A83C-C772FF1171CE}"/>
              </a:ext>
            </a:extLst>
          </p:cNvPr>
          <p:cNvSpPr txBox="1"/>
          <p:nvPr/>
        </p:nvSpPr>
        <p:spPr>
          <a:xfrm>
            <a:off x="303852" y="2624138"/>
            <a:ext cx="11588791" cy="923330"/>
          </a:xfrm>
          <a:prstGeom prst="rect">
            <a:avLst/>
          </a:prstGeom>
          <a:noFill/>
        </p:spPr>
        <p:txBody>
          <a:bodyPr wrap="square">
            <a:spAutoFit/>
          </a:bodyPr>
          <a:lstStyle/>
          <a:p>
            <a:pPr algn="l"/>
            <a:r>
              <a:rPr lang="de-DE" sz="1800" b="0" i="0" u="none" strike="noStrike" baseline="0" dirty="0">
                <a:solidFill>
                  <a:srgbClr val="000000"/>
                </a:solidFill>
                <a:latin typeface="STIX-Regular"/>
              </a:rPr>
              <a:t>20. Rohlmann A, Bauer L, Zander T, Bergmann G, Wilke HJ (2006a) </a:t>
            </a:r>
            <a:r>
              <a:rPr lang="en-US" sz="1800" b="0" i="0" u="none" strike="noStrike" baseline="0" dirty="0">
                <a:solidFill>
                  <a:srgbClr val="000000"/>
                </a:solidFill>
                <a:latin typeface="STIX-Regular"/>
              </a:rPr>
              <a:t>Determination of trunk muscle forces for flexion and extension by using a validated finite element model of the lumbar spine and measured in vivo data. J </a:t>
            </a:r>
            <a:r>
              <a:rPr lang="en-US" sz="1800" b="0" i="0" u="none" strike="noStrike" baseline="0" dirty="0" err="1">
                <a:solidFill>
                  <a:srgbClr val="000000"/>
                </a:solidFill>
                <a:latin typeface="STIX-Regular"/>
              </a:rPr>
              <a:t>Biomech</a:t>
            </a:r>
            <a:r>
              <a:rPr lang="en-US" sz="1800" b="0" i="0" u="none" strike="noStrike" baseline="0" dirty="0">
                <a:solidFill>
                  <a:srgbClr val="000000"/>
                </a:solidFill>
                <a:latin typeface="STIX-Regular"/>
              </a:rPr>
              <a:t> 39(6):981–989. </a:t>
            </a:r>
            <a:r>
              <a:rPr lang="en-US" sz="1800" b="0" i="0" u="none" strike="noStrike" baseline="0" dirty="0">
                <a:solidFill>
                  <a:srgbClr val="0000FF"/>
                </a:solidFill>
                <a:latin typeface="STIX-Regular"/>
              </a:rPr>
              <a:t>https://doi.org/10.1016/j.jbiomech.2005.02.019</a:t>
            </a:r>
            <a:endParaRPr lang="ru-RU" dirty="0"/>
          </a:p>
        </p:txBody>
      </p:sp>
      <p:sp>
        <p:nvSpPr>
          <p:cNvPr id="8" name="TextBox 7">
            <a:extLst>
              <a:ext uri="{FF2B5EF4-FFF2-40B4-BE49-F238E27FC236}">
                <a16:creationId xmlns:a16="http://schemas.microsoft.com/office/drawing/2014/main" id="{2C9BC59F-5190-4A49-BE6F-5BDBB959C3A1}"/>
              </a:ext>
            </a:extLst>
          </p:cNvPr>
          <p:cNvSpPr txBox="1"/>
          <p:nvPr/>
        </p:nvSpPr>
        <p:spPr>
          <a:xfrm>
            <a:off x="299356" y="3523745"/>
            <a:ext cx="11773308" cy="923330"/>
          </a:xfrm>
          <a:prstGeom prst="rect">
            <a:avLst/>
          </a:prstGeom>
          <a:noFill/>
        </p:spPr>
        <p:txBody>
          <a:bodyPr wrap="square">
            <a:spAutoFit/>
          </a:bodyPr>
          <a:lstStyle/>
          <a:p>
            <a:pPr algn="l"/>
            <a:r>
              <a:rPr lang="ru-RU" sz="1800" b="0" i="0" u="none" strike="noStrike" baseline="0" dirty="0">
                <a:solidFill>
                  <a:srgbClr val="000000"/>
                </a:solidFill>
                <a:latin typeface="STIX-Regular"/>
              </a:rPr>
              <a:t>21. </a:t>
            </a:r>
            <a:r>
              <a:rPr lang="en-US" sz="1800" b="0" i="0" u="none" strike="noStrike" baseline="0" dirty="0">
                <a:solidFill>
                  <a:srgbClr val="000000"/>
                </a:solidFill>
                <a:latin typeface="STIX-Regular"/>
              </a:rPr>
              <a:t>Schmidt H, Bashkuev M, </a:t>
            </a:r>
            <a:r>
              <a:rPr lang="en-US" sz="1800" b="0" i="0" u="none" strike="noStrike" baseline="0" dirty="0" err="1">
                <a:solidFill>
                  <a:srgbClr val="000000"/>
                </a:solidFill>
                <a:latin typeface="STIX-Regular"/>
              </a:rPr>
              <a:t>Dreischarf</a:t>
            </a:r>
            <a:r>
              <a:rPr lang="en-US" sz="1800" b="0" i="0" u="none" strike="noStrike" baseline="0" dirty="0">
                <a:solidFill>
                  <a:srgbClr val="000000"/>
                </a:solidFill>
                <a:latin typeface="STIX-Regular"/>
              </a:rPr>
              <a:t> M, Rohlmann A, </a:t>
            </a:r>
            <a:r>
              <a:rPr lang="en-US" sz="1800" b="0" i="0" u="none" strike="noStrike" baseline="0" dirty="0" err="1">
                <a:solidFill>
                  <a:srgbClr val="000000"/>
                </a:solidFill>
                <a:latin typeface="STIX-Regular"/>
              </a:rPr>
              <a:t>Duda</a:t>
            </a:r>
            <a:r>
              <a:rPr lang="en-US" sz="1800" b="0" i="0" u="none" strike="noStrike" baseline="0" dirty="0">
                <a:solidFill>
                  <a:srgbClr val="000000"/>
                </a:solidFill>
                <a:latin typeface="STIX-Regular"/>
              </a:rPr>
              <a:t> G, Wilke</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HJ, Shirazi-</a:t>
            </a:r>
            <a:r>
              <a:rPr lang="en-US" sz="1800" b="0" i="0" u="none" strike="noStrike" baseline="0" dirty="0" err="1">
                <a:solidFill>
                  <a:srgbClr val="000000"/>
                </a:solidFill>
                <a:latin typeface="STIX-Regular"/>
              </a:rPr>
              <a:t>Adl</a:t>
            </a:r>
            <a:r>
              <a:rPr lang="en-US" sz="1800" b="0" i="0" u="none" strike="noStrike" baseline="0" dirty="0">
                <a:solidFill>
                  <a:srgbClr val="000000"/>
                </a:solidFill>
                <a:latin typeface="STIX-Regular"/>
              </a:rPr>
              <a:t> A (2013) Computational biomechanics of a</a:t>
            </a:r>
            <a:r>
              <a:rPr lang="ru-RU" sz="1800" b="0" i="0" u="none" strike="noStrike" baseline="0" dirty="0">
                <a:solidFill>
                  <a:srgbClr val="000000"/>
                </a:solidFill>
                <a:latin typeface="STIX-Regular"/>
              </a:rPr>
              <a:t> </a:t>
            </a:r>
            <a:r>
              <a:rPr lang="en-US" sz="1800" b="0" i="0" u="none" strike="noStrike" baseline="0" dirty="0">
                <a:solidFill>
                  <a:srgbClr val="000000"/>
                </a:solidFill>
                <a:latin typeface="STIX-Regular"/>
              </a:rPr>
              <a:t>lumbar motion segment in pure and combined shear loads. J</a:t>
            </a:r>
            <a:r>
              <a:rPr lang="ru-RU" sz="1800" b="0" i="0" u="none" strike="noStrike" baseline="0" dirty="0">
                <a:solidFill>
                  <a:srgbClr val="000000"/>
                </a:solidFill>
                <a:latin typeface="STIX-Regular"/>
              </a:rPr>
              <a:t> </a:t>
            </a:r>
            <a:r>
              <a:rPr lang="en-US" sz="1800" b="0" i="0" u="none" strike="noStrike" baseline="0" dirty="0" err="1">
                <a:solidFill>
                  <a:srgbClr val="000000"/>
                </a:solidFill>
                <a:latin typeface="STIX-Regular"/>
              </a:rPr>
              <a:t>Biomech</a:t>
            </a:r>
            <a:r>
              <a:rPr lang="en-US" sz="1800" b="0" i="0" u="none" strike="noStrike" baseline="0" dirty="0">
                <a:solidFill>
                  <a:srgbClr val="000000"/>
                </a:solidFill>
                <a:latin typeface="STIX-Regular"/>
              </a:rPr>
              <a:t> 46(14):2513–2521. </a:t>
            </a:r>
            <a:br>
              <a:rPr lang="ru-RU" sz="1800" b="0" i="0" u="none" strike="noStrike" baseline="0" dirty="0">
                <a:solidFill>
                  <a:srgbClr val="000000"/>
                </a:solidFill>
                <a:latin typeface="STIX-Regular"/>
              </a:rPr>
            </a:br>
            <a:r>
              <a:rPr lang="en-US" sz="1800" b="0" i="0" u="none" strike="noStrike" baseline="0" dirty="0">
                <a:solidFill>
                  <a:srgbClr val="0000FF"/>
                </a:solidFill>
                <a:latin typeface="STIX-Regular"/>
              </a:rPr>
              <a:t>https://doi.org/10.1016/j.jbiomech.2013.06.038</a:t>
            </a:r>
            <a:endParaRPr lang="ru-RU" dirty="0"/>
          </a:p>
        </p:txBody>
      </p:sp>
      <p:sp>
        <p:nvSpPr>
          <p:cNvPr id="12" name="TextBox 11">
            <a:extLst>
              <a:ext uri="{FF2B5EF4-FFF2-40B4-BE49-F238E27FC236}">
                <a16:creationId xmlns:a16="http://schemas.microsoft.com/office/drawing/2014/main" id="{7EC60D6C-123A-43AB-9D1E-EA59922F3D0F}"/>
              </a:ext>
            </a:extLst>
          </p:cNvPr>
          <p:cNvSpPr txBox="1"/>
          <p:nvPr/>
        </p:nvSpPr>
        <p:spPr>
          <a:xfrm>
            <a:off x="318222" y="4470798"/>
            <a:ext cx="11754442" cy="923330"/>
          </a:xfrm>
          <a:prstGeom prst="rect">
            <a:avLst/>
          </a:prstGeom>
          <a:noFill/>
        </p:spPr>
        <p:txBody>
          <a:bodyPr wrap="square">
            <a:spAutoFit/>
          </a:bodyPr>
          <a:lstStyle/>
          <a:p>
            <a:pPr algn="l"/>
            <a:r>
              <a:rPr lang="en-US" sz="1800" b="0" i="0" u="none" strike="noStrike" baseline="0" dirty="0">
                <a:solidFill>
                  <a:srgbClr val="000000"/>
                </a:solidFill>
                <a:latin typeface="STIX-Regular"/>
              </a:rPr>
              <a:t>22. Liu T, Khalaf K, </a:t>
            </a:r>
            <a:r>
              <a:rPr lang="en-US" sz="1800" b="0" i="0" u="none" strike="noStrike" baseline="0" dirty="0" err="1">
                <a:solidFill>
                  <a:srgbClr val="000000"/>
                </a:solidFill>
                <a:latin typeface="STIX-Regular"/>
              </a:rPr>
              <a:t>Naserkhaki</a:t>
            </a:r>
            <a:r>
              <a:rPr lang="en-US" sz="1800" b="0" i="0" u="none" strike="noStrike" baseline="0" dirty="0">
                <a:solidFill>
                  <a:srgbClr val="000000"/>
                </a:solidFill>
                <a:latin typeface="STIX-Regular"/>
              </a:rPr>
              <a:t> S, El-Rich M (2018) Load-sharing in the lumbosacral spine in neutral standing and flexed postures — a combined finite element and inverse static study. J </a:t>
            </a:r>
            <a:r>
              <a:rPr lang="en-US" sz="1800" b="0" i="0" u="none" strike="noStrike" baseline="0" dirty="0" err="1">
                <a:solidFill>
                  <a:srgbClr val="000000"/>
                </a:solidFill>
                <a:latin typeface="STIX-Regular"/>
              </a:rPr>
              <a:t>Biomech</a:t>
            </a:r>
            <a:r>
              <a:rPr lang="en-US" sz="1800" b="0" i="0" u="none" strike="noStrike" baseline="0" dirty="0">
                <a:solidFill>
                  <a:srgbClr val="000000"/>
                </a:solidFill>
                <a:latin typeface="STIX-Regular"/>
              </a:rPr>
              <a:t> 70:43–50. </a:t>
            </a:r>
            <a:br>
              <a:rPr lang="en-US" sz="1800" b="0" i="0" u="none" strike="noStrike" baseline="0" dirty="0">
                <a:solidFill>
                  <a:srgbClr val="000000"/>
                </a:solidFill>
                <a:latin typeface="STIX-Regular"/>
              </a:rPr>
            </a:br>
            <a:r>
              <a:rPr lang="en-US" sz="1800" b="0" i="0" u="none" strike="noStrike" baseline="0" dirty="0">
                <a:solidFill>
                  <a:srgbClr val="0000FF"/>
                </a:solidFill>
                <a:latin typeface="STIX-Regular"/>
              </a:rPr>
              <a:t>https://doi.org/10.1016/j.jbiomech.2017.10.033</a:t>
            </a:r>
            <a:endParaRPr lang="ru-RU" dirty="0"/>
          </a:p>
        </p:txBody>
      </p:sp>
      <p:sp>
        <p:nvSpPr>
          <p:cNvPr id="14" name="TextBox 13">
            <a:extLst>
              <a:ext uri="{FF2B5EF4-FFF2-40B4-BE49-F238E27FC236}">
                <a16:creationId xmlns:a16="http://schemas.microsoft.com/office/drawing/2014/main" id="{96D9A84F-CF68-4AE1-B400-2CD383156D1B}"/>
              </a:ext>
            </a:extLst>
          </p:cNvPr>
          <p:cNvSpPr txBox="1"/>
          <p:nvPr/>
        </p:nvSpPr>
        <p:spPr>
          <a:xfrm>
            <a:off x="318223" y="5417851"/>
            <a:ext cx="11754441" cy="923330"/>
          </a:xfrm>
          <a:prstGeom prst="rect">
            <a:avLst/>
          </a:prstGeom>
          <a:noFill/>
        </p:spPr>
        <p:txBody>
          <a:bodyPr wrap="square">
            <a:spAutoFit/>
          </a:bodyPr>
          <a:lstStyle/>
          <a:p>
            <a:pPr algn="l"/>
            <a:r>
              <a:rPr lang="en-US" sz="1800" b="0" i="0" u="none" strike="noStrike" baseline="0" dirty="0">
                <a:solidFill>
                  <a:srgbClr val="000000"/>
                </a:solidFill>
                <a:latin typeface="STIX-Regular"/>
              </a:rPr>
              <a:t>23. </a:t>
            </a:r>
            <a:r>
              <a:rPr lang="en-US" sz="1800" b="0" i="0" u="none" strike="noStrike" baseline="0" dirty="0" err="1">
                <a:solidFill>
                  <a:srgbClr val="000000"/>
                </a:solidFill>
                <a:latin typeface="STIX-Regular"/>
              </a:rPr>
              <a:t>Ghezelbash</a:t>
            </a:r>
            <a:r>
              <a:rPr lang="en-US" sz="1800" b="0" i="0" u="none" strike="noStrike" baseline="0" dirty="0">
                <a:solidFill>
                  <a:srgbClr val="000000"/>
                </a:solidFill>
                <a:latin typeface="STIX-Regular"/>
              </a:rPr>
              <a:t> F, Schmidt H, Shirazi-</a:t>
            </a:r>
            <a:r>
              <a:rPr lang="en-US" sz="1800" b="0" i="0" u="none" strike="noStrike" baseline="0" dirty="0" err="1">
                <a:solidFill>
                  <a:srgbClr val="000000"/>
                </a:solidFill>
                <a:latin typeface="STIX-Regular"/>
              </a:rPr>
              <a:t>Adl</a:t>
            </a:r>
            <a:r>
              <a:rPr lang="en-US" sz="1800" b="0" i="0" u="none" strike="noStrike" baseline="0" dirty="0">
                <a:solidFill>
                  <a:srgbClr val="000000"/>
                </a:solidFill>
                <a:latin typeface="STIX-Regular"/>
              </a:rPr>
              <a:t> A, El-Rich M (2020) Internal load-sharing in the human passive lumbar spine: review of in vitro and finite element model studies. J </a:t>
            </a:r>
            <a:r>
              <a:rPr lang="en-US" sz="1800" b="0" i="0" u="none" strike="noStrike" baseline="0" dirty="0" err="1">
                <a:solidFill>
                  <a:srgbClr val="000000"/>
                </a:solidFill>
                <a:latin typeface="STIX-Regular"/>
              </a:rPr>
              <a:t>Biomech</a:t>
            </a:r>
            <a:r>
              <a:rPr lang="en-US" sz="1800" b="0" i="0" u="none" strike="noStrike" baseline="0" dirty="0">
                <a:solidFill>
                  <a:srgbClr val="000000"/>
                </a:solidFill>
                <a:latin typeface="STIX-Regular"/>
              </a:rPr>
              <a:t> 102:109441.</a:t>
            </a:r>
          </a:p>
          <a:p>
            <a:pPr algn="l"/>
            <a:r>
              <a:rPr lang="en-US" sz="1800" b="0" i="0" u="none" strike="noStrike" baseline="0" dirty="0">
                <a:solidFill>
                  <a:srgbClr val="0000FF"/>
                </a:solidFill>
                <a:latin typeface="STIX-Regular"/>
              </a:rPr>
              <a:t>https://doi.org/10.1016/j.jbiomech.2019.109441</a:t>
            </a:r>
            <a:endParaRPr lang="ru-RU" dirty="0"/>
          </a:p>
        </p:txBody>
      </p:sp>
    </p:spTree>
    <p:extLst>
      <p:ext uri="{BB962C8B-B14F-4D97-AF65-F5344CB8AC3E}">
        <p14:creationId xmlns:p14="http://schemas.microsoft.com/office/powerpoint/2010/main" val="390485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A0F9D9-5D01-44E5-8406-727A4B22B163}"/>
              </a:ext>
            </a:extLst>
          </p:cNvPr>
          <p:cNvSpPr>
            <a:spLocks noGrp="1"/>
          </p:cNvSpPr>
          <p:nvPr>
            <p:ph type="title"/>
          </p:nvPr>
        </p:nvSpPr>
        <p:spPr/>
        <p:txBody>
          <a:bodyPr/>
          <a:lstStyle/>
          <a:p>
            <a:r>
              <a:rPr lang="ru-RU" dirty="0"/>
              <a:t>Список литературы (продолжение)</a:t>
            </a:r>
          </a:p>
        </p:txBody>
      </p:sp>
      <p:sp>
        <p:nvSpPr>
          <p:cNvPr id="4" name="TextBox 3">
            <a:extLst>
              <a:ext uri="{FF2B5EF4-FFF2-40B4-BE49-F238E27FC236}">
                <a16:creationId xmlns:a16="http://schemas.microsoft.com/office/drawing/2014/main" id="{990AD9F4-4F4D-466F-8081-4AB6B22DFC27}"/>
              </a:ext>
            </a:extLst>
          </p:cNvPr>
          <p:cNvSpPr txBox="1"/>
          <p:nvPr/>
        </p:nvSpPr>
        <p:spPr>
          <a:xfrm>
            <a:off x="191344" y="1628800"/>
            <a:ext cx="11809312" cy="646331"/>
          </a:xfrm>
          <a:prstGeom prst="rect">
            <a:avLst/>
          </a:prstGeom>
          <a:noFill/>
        </p:spPr>
        <p:txBody>
          <a:bodyPr wrap="square">
            <a:spAutoFit/>
          </a:bodyPr>
          <a:lstStyle/>
          <a:p>
            <a:pPr algn="l"/>
            <a:r>
              <a:rPr lang="ru-RU" sz="1800" b="0" i="0" u="none" strike="noStrike" baseline="0" dirty="0">
                <a:solidFill>
                  <a:srgbClr val="000000"/>
                </a:solidFill>
              </a:rPr>
              <a:t>24. </a:t>
            </a:r>
            <a:r>
              <a:rPr lang="en-US" sz="1800" b="0" i="0" u="none" strike="noStrike" baseline="0" dirty="0">
                <a:solidFill>
                  <a:srgbClr val="000000"/>
                </a:solidFill>
              </a:rPr>
              <a:t>Suarez-Escobar M, Rendon-Velez E (2018) A survey on static and</a:t>
            </a:r>
            <a:r>
              <a:rPr lang="ru-RU" sz="1800" b="0" i="0" u="none" strike="noStrike" baseline="0" dirty="0">
                <a:solidFill>
                  <a:srgbClr val="000000"/>
                </a:solidFill>
              </a:rPr>
              <a:t> </a:t>
            </a:r>
            <a:r>
              <a:rPr lang="en-US" sz="1800" b="0" i="0" u="none" strike="noStrike" baseline="0" dirty="0">
                <a:solidFill>
                  <a:srgbClr val="000000"/>
                </a:solidFill>
              </a:rPr>
              <a:t>quasi-static finite element models of the human cervical spine.</a:t>
            </a:r>
            <a:r>
              <a:rPr lang="ru-RU" sz="1800" b="0" i="0" u="none" strike="noStrike" baseline="0" dirty="0">
                <a:solidFill>
                  <a:srgbClr val="000000"/>
                </a:solidFill>
              </a:rPr>
              <a:t> </a:t>
            </a:r>
            <a:r>
              <a:rPr lang="en-US" sz="1800" b="0" i="0" u="none" strike="noStrike" baseline="0" dirty="0">
                <a:solidFill>
                  <a:srgbClr val="000000"/>
                </a:solidFill>
              </a:rPr>
              <a:t>Int J Interact Design </a:t>
            </a:r>
            <a:r>
              <a:rPr lang="en-US" sz="1800" b="0" i="0" u="none" strike="noStrike" baseline="0" dirty="0" err="1">
                <a:solidFill>
                  <a:srgbClr val="000000"/>
                </a:solidFill>
              </a:rPr>
              <a:t>Manuf</a:t>
            </a:r>
            <a:r>
              <a:rPr lang="en-US" sz="1800" b="0" i="0" u="none" strike="noStrike" baseline="0" dirty="0">
                <a:solidFill>
                  <a:srgbClr val="000000"/>
                </a:solidFill>
              </a:rPr>
              <a:t> (</a:t>
            </a:r>
            <a:r>
              <a:rPr lang="en-US" sz="1800" b="0" i="0" u="none" strike="noStrike" baseline="0" dirty="0" err="1">
                <a:solidFill>
                  <a:srgbClr val="000000"/>
                </a:solidFill>
              </a:rPr>
              <a:t>IJIDeM</a:t>
            </a:r>
            <a:r>
              <a:rPr lang="en-US" sz="1800" b="0" i="0" u="none" strike="noStrike" baseline="0" dirty="0">
                <a:solidFill>
                  <a:srgbClr val="000000"/>
                </a:solidFill>
              </a:rPr>
              <a:t>) 12(2):741–765. </a:t>
            </a:r>
            <a:r>
              <a:rPr lang="en-US" sz="1800" b="0" i="0" u="none" strike="noStrike" baseline="0" dirty="0">
                <a:solidFill>
                  <a:srgbClr val="0000FF"/>
                </a:solidFill>
              </a:rPr>
              <a:t>https://doi.org/10.1007/s12008-017-0431-y</a:t>
            </a:r>
            <a:endParaRPr lang="ru-RU" dirty="0"/>
          </a:p>
        </p:txBody>
      </p:sp>
      <p:sp>
        <p:nvSpPr>
          <p:cNvPr id="6" name="TextBox 5">
            <a:extLst>
              <a:ext uri="{FF2B5EF4-FFF2-40B4-BE49-F238E27FC236}">
                <a16:creationId xmlns:a16="http://schemas.microsoft.com/office/drawing/2014/main" id="{4A3FA52C-659B-4D34-9FA4-60C5EF08550F}"/>
              </a:ext>
            </a:extLst>
          </p:cNvPr>
          <p:cNvSpPr txBox="1"/>
          <p:nvPr/>
        </p:nvSpPr>
        <p:spPr>
          <a:xfrm>
            <a:off x="208091" y="2323405"/>
            <a:ext cx="11792565" cy="646331"/>
          </a:xfrm>
          <a:prstGeom prst="rect">
            <a:avLst/>
          </a:prstGeom>
          <a:noFill/>
        </p:spPr>
        <p:txBody>
          <a:bodyPr wrap="square">
            <a:spAutoFit/>
          </a:bodyPr>
          <a:lstStyle/>
          <a:p>
            <a:pPr algn="l"/>
            <a:r>
              <a:rPr lang="en-US" sz="1800" b="0" i="0" u="none" strike="noStrike" baseline="0" dirty="0">
                <a:solidFill>
                  <a:srgbClr val="000000"/>
                </a:solidFill>
              </a:rPr>
              <a:t>25. Kim YH, </a:t>
            </a:r>
            <a:r>
              <a:rPr lang="en-US" sz="1800" b="0" i="0" u="none" strike="noStrike" baseline="0" dirty="0" err="1">
                <a:solidFill>
                  <a:srgbClr val="000000"/>
                </a:solidFill>
              </a:rPr>
              <a:t>Khuyagbaatar</a:t>
            </a:r>
            <a:r>
              <a:rPr lang="en-US" sz="1800" b="0" i="0" u="none" strike="noStrike" baseline="0" dirty="0">
                <a:solidFill>
                  <a:srgbClr val="000000"/>
                </a:solidFill>
              </a:rPr>
              <a:t> B, Kim K (2018) Recent advances in finite element modeling of the human cervical spine. J Mech Sci Technol 32(1):1–10. </a:t>
            </a:r>
            <a:r>
              <a:rPr lang="en-US" sz="1800" b="0" i="0" u="none" strike="noStrike" baseline="0" dirty="0">
                <a:solidFill>
                  <a:srgbClr val="0000FF"/>
                </a:solidFill>
              </a:rPr>
              <a:t>https ://doi.org/10.1007/s1220 6-017-1201-2</a:t>
            </a:r>
            <a:endParaRPr lang="ru-RU" dirty="0"/>
          </a:p>
        </p:txBody>
      </p:sp>
      <p:sp>
        <p:nvSpPr>
          <p:cNvPr id="8" name="TextBox 7">
            <a:extLst>
              <a:ext uri="{FF2B5EF4-FFF2-40B4-BE49-F238E27FC236}">
                <a16:creationId xmlns:a16="http://schemas.microsoft.com/office/drawing/2014/main" id="{0BB46599-291D-4D03-9DDE-D2319850B116}"/>
              </a:ext>
            </a:extLst>
          </p:cNvPr>
          <p:cNvSpPr txBox="1"/>
          <p:nvPr/>
        </p:nvSpPr>
        <p:spPr>
          <a:xfrm>
            <a:off x="223852" y="3018011"/>
            <a:ext cx="11809311" cy="923330"/>
          </a:xfrm>
          <a:prstGeom prst="rect">
            <a:avLst/>
          </a:prstGeom>
          <a:noFill/>
        </p:spPr>
        <p:txBody>
          <a:bodyPr wrap="square">
            <a:spAutoFit/>
          </a:bodyPr>
          <a:lstStyle/>
          <a:p>
            <a:r>
              <a:rPr lang="ru-RU" b="0" i="0" dirty="0">
                <a:solidFill>
                  <a:srgbClr val="212121"/>
                </a:solidFill>
                <a:effectLst/>
              </a:rPr>
              <a:t>26. </a:t>
            </a:r>
            <a:r>
              <a:rPr lang="en-US" b="0" i="0" dirty="0">
                <a:solidFill>
                  <a:srgbClr val="212121"/>
                </a:solidFill>
                <a:effectLst/>
              </a:rPr>
              <a:t>Borges M, Moura R, Oliveira D, </a:t>
            </a:r>
            <a:r>
              <a:rPr lang="en-US" b="0" i="0" dirty="0" err="1">
                <a:solidFill>
                  <a:srgbClr val="212121"/>
                </a:solidFill>
                <a:effectLst/>
              </a:rPr>
              <a:t>Parente</a:t>
            </a:r>
            <a:r>
              <a:rPr lang="en-US" b="0" i="0" dirty="0">
                <a:solidFill>
                  <a:srgbClr val="212121"/>
                </a:solidFill>
                <a:effectLst/>
              </a:rPr>
              <a:t> M, </a:t>
            </a:r>
            <a:r>
              <a:rPr lang="en-US" b="0" i="0" dirty="0" err="1">
                <a:solidFill>
                  <a:srgbClr val="212121"/>
                </a:solidFill>
                <a:effectLst/>
              </a:rPr>
              <a:t>Mascarenhas</a:t>
            </a:r>
            <a:r>
              <a:rPr lang="en-US" b="0" i="0" dirty="0">
                <a:solidFill>
                  <a:srgbClr val="212121"/>
                </a:solidFill>
                <a:effectLst/>
              </a:rPr>
              <a:t> T, Natal R. Effect of the birthing position on its evolution from a biomechanical point of view. </a:t>
            </a:r>
            <a:r>
              <a:rPr lang="en-US" b="0" i="0" dirty="0" err="1">
                <a:solidFill>
                  <a:srgbClr val="212121"/>
                </a:solidFill>
                <a:effectLst/>
              </a:rPr>
              <a:t>Comput</a:t>
            </a:r>
            <a:r>
              <a:rPr lang="en-US" b="0" i="0" dirty="0">
                <a:solidFill>
                  <a:srgbClr val="212121"/>
                </a:solidFill>
                <a:effectLst/>
              </a:rPr>
              <a:t> Methods Programs Biomed. 2021 Mar;200:105921. </a:t>
            </a:r>
            <a:endParaRPr lang="ru-RU" b="0" i="0" dirty="0">
              <a:solidFill>
                <a:srgbClr val="212121"/>
              </a:solidFill>
              <a:effectLst/>
            </a:endParaRPr>
          </a:p>
          <a:p>
            <a:r>
              <a:rPr lang="en-US" b="0" i="0" dirty="0" err="1">
                <a:solidFill>
                  <a:srgbClr val="212121"/>
                </a:solidFill>
                <a:effectLst/>
              </a:rPr>
              <a:t>doi</a:t>
            </a:r>
            <a:r>
              <a:rPr lang="en-US" b="0" i="0" dirty="0">
                <a:solidFill>
                  <a:srgbClr val="212121"/>
                </a:solidFill>
                <a:effectLst/>
              </a:rPr>
              <a:t>: 10.1016/j.cmpb.2020.105921. </a:t>
            </a:r>
            <a:r>
              <a:rPr lang="en-US" b="0" i="0" dirty="0" err="1">
                <a:solidFill>
                  <a:srgbClr val="212121"/>
                </a:solidFill>
                <a:effectLst/>
              </a:rPr>
              <a:t>Epub</a:t>
            </a:r>
            <a:r>
              <a:rPr lang="en-US" b="0" i="0" dirty="0">
                <a:solidFill>
                  <a:srgbClr val="212121"/>
                </a:solidFill>
                <a:effectLst/>
              </a:rPr>
              <a:t> 2020 Dec 29. PMID: 33422852.</a:t>
            </a:r>
            <a:endParaRPr lang="ru-RU" dirty="0"/>
          </a:p>
        </p:txBody>
      </p:sp>
      <p:sp>
        <p:nvSpPr>
          <p:cNvPr id="12" name="TextBox 11">
            <a:extLst>
              <a:ext uri="{FF2B5EF4-FFF2-40B4-BE49-F238E27FC236}">
                <a16:creationId xmlns:a16="http://schemas.microsoft.com/office/drawing/2014/main" id="{50D21531-A87F-4FCA-83DD-F7AF124E24A8}"/>
              </a:ext>
            </a:extLst>
          </p:cNvPr>
          <p:cNvSpPr txBox="1"/>
          <p:nvPr/>
        </p:nvSpPr>
        <p:spPr>
          <a:xfrm>
            <a:off x="196868" y="3989616"/>
            <a:ext cx="11803787" cy="923330"/>
          </a:xfrm>
          <a:prstGeom prst="rect">
            <a:avLst/>
          </a:prstGeom>
          <a:noFill/>
        </p:spPr>
        <p:txBody>
          <a:bodyPr wrap="square">
            <a:spAutoFit/>
          </a:bodyPr>
          <a:lstStyle/>
          <a:p>
            <a:r>
              <a:rPr lang="ru-RU" dirty="0"/>
              <a:t>27. </a:t>
            </a:r>
            <a:r>
              <a:rPr lang="en-US" dirty="0"/>
              <a:t>A. </a:t>
            </a:r>
            <a:r>
              <a:rPr lang="en-US" dirty="0" err="1"/>
              <a:t>Hemmerich</a:t>
            </a:r>
            <a:r>
              <a:rPr lang="en-US" dirty="0"/>
              <a:t>, T. </a:t>
            </a:r>
            <a:r>
              <a:rPr lang="en-US" dirty="0" err="1"/>
              <a:t>Bandrowska</a:t>
            </a:r>
            <a:r>
              <a:rPr lang="en-US" dirty="0"/>
              <a:t>, G.A. Dumas, The effects of squatting while </a:t>
            </a:r>
            <a:r>
              <a:rPr lang="en-US" dirty="0" err="1"/>
              <a:t>preg</a:t>
            </a:r>
            <a:r>
              <a:rPr lang="en-US" dirty="0"/>
              <a:t>- </a:t>
            </a:r>
            <a:r>
              <a:rPr lang="en-US" dirty="0" err="1"/>
              <a:t>nant</a:t>
            </a:r>
            <a:r>
              <a:rPr lang="en-US" dirty="0"/>
              <a:t> on pelvic dimensions: a computational simulation to understand child- birth, J. </a:t>
            </a:r>
            <a:r>
              <a:rPr lang="en-US" dirty="0" err="1"/>
              <a:t>Biomech</a:t>
            </a:r>
            <a:r>
              <a:rPr lang="en-US" dirty="0"/>
              <a:t>. 87 (2019) 64–74, </a:t>
            </a:r>
            <a:r>
              <a:rPr lang="en-US" dirty="0" err="1"/>
              <a:t>doi</a:t>
            </a:r>
            <a:r>
              <a:rPr lang="en-US" dirty="0"/>
              <a:t>: 10.1016/j.jbiomech.2019.02.017 .</a:t>
            </a:r>
            <a:endParaRPr lang="ru-RU" dirty="0"/>
          </a:p>
        </p:txBody>
      </p:sp>
      <p:sp>
        <p:nvSpPr>
          <p:cNvPr id="16" name="TextBox 15">
            <a:extLst>
              <a:ext uri="{FF2B5EF4-FFF2-40B4-BE49-F238E27FC236}">
                <a16:creationId xmlns:a16="http://schemas.microsoft.com/office/drawing/2014/main" id="{B4A76416-D300-4B35-AD21-8F9E86DD32F1}"/>
              </a:ext>
            </a:extLst>
          </p:cNvPr>
          <p:cNvSpPr txBox="1"/>
          <p:nvPr/>
        </p:nvSpPr>
        <p:spPr>
          <a:xfrm>
            <a:off x="186407" y="4912946"/>
            <a:ext cx="11846755" cy="646331"/>
          </a:xfrm>
          <a:prstGeom prst="rect">
            <a:avLst/>
          </a:prstGeom>
          <a:noFill/>
        </p:spPr>
        <p:txBody>
          <a:bodyPr wrap="square">
            <a:spAutoFit/>
          </a:bodyPr>
          <a:lstStyle/>
          <a:p>
            <a:r>
              <a:rPr lang="ru-RU" dirty="0"/>
              <a:t>28. </a:t>
            </a:r>
            <a:r>
              <a:rPr lang="en-US" dirty="0"/>
              <a:t>M.P.L. </a:t>
            </a:r>
            <a:r>
              <a:rPr lang="en-US" dirty="0" err="1"/>
              <a:t>Parente</a:t>
            </a:r>
            <a:r>
              <a:rPr lang="en-US" dirty="0"/>
              <a:t>, R.M. Natal Jorge, T. </a:t>
            </a:r>
            <a:r>
              <a:rPr lang="en-US" dirty="0" err="1"/>
              <a:t>Mascarenhas</a:t>
            </a:r>
            <a:r>
              <a:rPr lang="en-US" dirty="0"/>
              <a:t>, A .A . Fernandes, J.A .C. Martins, Deformation of the pelvic floor muscles during a vaginal delivery, Int. </a:t>
            </a:r>
            <a:r>
              <a:rPr lang="en-US" dirty="0" err="1"/>
              <a:t>Urogy</a:t>
            </a:r>
            <a:r>
              <a:rPr lang="en-US" dirty="0"/>
              <a:t>- </a:t>
            </a:r>
            <a:r>
              <a:rPr lang="en-US" dirty="0" err="1"/>
              <a:t>necol</a:t>
            </a:r>
            <a:r>
              <a:rPr lang="en-US" dirty="0"/>
              <a:t>. J. 19 (2008) 65–71, </a:t>
            </a:r>
            <a:r>
              <a:rPr lang="en-US" dirty="0" err="1"/>
              <a:t>doi</a:t>
            </a:r>
            <a:r>
              <a:rPr lang="en-US" dirty="0"/>
              <a:t>: 10.1007/s00192-007-0388-7 .</a:t>
            </a:r>
            <a:endParaRPr lang="ru-RU" dirty="0"/>
          </a:p>
        </p:txBody>
      </p:sp>
      <p:sp>
        <p:nvSpPr>
          <p:cNvPr id="20" name="TextBox 19">
            <a:extLst>
              <a:ext uri="{FF2B5EF4-FFF2-40B4-BE49-F238E27FC236}">
                <a16:creationId xmlns:a16="http://schemas.microsoft.com/office/drawing/2014/main" id="{70945ADD-4F12-4E0E-B6D4-019943E77040}"/>
              </a:ext>
            </a:extLst>
          </p:cNvPr>
          <p:cNvSpPr txBox="1"/>
          <p:nvPr/>
        </p:nvSpPr>
        <p:spPr>
          <a:xfrm>
            <a:off x="196868" y="5539593"/>
            <a:ext cx="11515756" cy="646331"/>
          </a:xfrm>
          <a:prstGeom prst="rect">
            <a:avLst/>
          </a:prstGeom>
          <a:noFill/>
        </p:spPr>
        <p:txBody>
          <a:bodyPr wrap="square">
            <a:spAutoFit/>
          </a:bodyPr>
          <a:lstStyle/>
          <a:p>
            <a:r>
              <a:rPr lang="en-US" dirty="0"/>
              <a:t>29. J.A.C. Martins, E.B. Pires, R. </a:t>
            </a:r>
            <a:r>
              <a:rPr lang="en-US" dirty="0" err="1"/>
              <a:t>Salvado</a:t>
            </a:r>
            <a:r>
              <a:rPr lang="en-US" dirty="0"/>
              <a:t>, P.B. </a:t>
            </a:r>
            <a:r>
              <a:rPr lang="en-US" dirty="0" err="1"/>
              <a:t>Dinis</a:t>
            </a:r>
            <a:r>
              <a:rPr lang="en-US" dirty="0"/>
              <a:t>, A numerical model of passive and active behavior of skeletal muscles, </a:t>
            </a:r>
            <a:r>
              <a:rPr lang="en-US" dirty="0" err="1"/>
              <a:t>Comput</a:t>
            </a:r>
            <a:r>
              <a:rPr lang="en-US" dirty="0"/>
              <a:t>. Methods Appl. Mech. Eng. 151 (1998) 419–433, </a:t>
            </a:r>
            <a:r>
              <a:rPr lang="en-US" dirty="0" err="1"/>
              <a:t>doi</a:t>
            </a:r>
            <a:r>
              <a:rPr lang="en-US" dirty="0"/>
              <a:t>: 10.1016/S0 045-7825(97)00162-X .</a:t>
            </a:r>
            <a:endParaRPr lang="ru-RU" dirty="0"/>
          </a:p>
        </p:txBody>
      </p:sp>
    </p:spTree>
    <p:extLst>
      <p:ext uri="{BB962C8B-B14F-4D97-AF65-F5344CB8AC3E}">
        <p14:creationId xmlns:p14="http://schemas.microsoft.com/office/powerpoint/2010/main" val="324248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CBF98D-4580-4076-8E55-9534B26440BD}"/>
              </a:ext>
            </a:extLst>
          </p:cNvPr>
          <p:cNvSpPr>
            <a:spLocks noGrp="1"/>
          </p:cNvSpPr>
          <p:nvPr>
            <p:ph type="title"/>
          </p:nvPr>
        </p:nvSpPr>
        <p:spPr/>
        <p:txBody>
          <a:bodyPr/>
          <a:lstStyle/>
          <a:p>
            <a:r>
              <a:rPr lang="ru-RU" dirty="0"/>
              <a:t>Заболевания</a:t>
            </a:r>
          </a:p>
        </p:txBody>
      </p:sp>
      <p:sp>
        <p:nvSpPr>
          <p:cNvPr id="4" name="TextBox 3">
            <a:extLst>
              <a:ext uri="{FF2B5EF4-FFF2-40B4-BE49-F238E27FC236}">
                <a16:creationId xmlns:a16="http://schemas.microsoft.com/office/drawing/2014/main" id="{AD47E1DB-FA6F-4FF7-A1D5-846F420E39F1}"/>
              </a:ext>
            </a:extLst>
          </p:cNvPr>
          <p:cNvSpPr txBox="1"/>
          <p:nvPr/>
        </p:nvSpPr>
        <p:spPr>
          <a:xfrm>
            <a:off x="479376" y="1844824"/>
            <a:ext cx="11005864" cy="2308324"/>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О</a:t>
            </a:r>
            <a:r>
              <a:rPr lang="fy-NL" sz="1800" dirty="0">
                <a:solidFill>
                  <a:srgbClr val="000000"/>
                </a:solidFill>
                <a:effectLst/>
                <a:latin typeface="Microsoft Sans Serif" panose="020B0604020202020204" pitchFamily="34" charset="0"/>
                <a:ea typeface="Microsoft Sans Serif" panose="020B0604020202020204" pitchFamily="34" charset="0"/>
              </a:rPr>
              <a:t>стеоартроз фасеточных суставов является широко распространенной причиной болей в спине</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2" action="ppaction://hlinksldjump"/>
              </a:rPr>
              <a:t>1</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ru-RU" sz="1800" dirty="0">
                <a:solidFill>
                  <a:srgbClr val="000000"/>
                </a:solidFill>
                <a:effectLst/>
                <a:latin typeface="Microsoft Sans Serif" panose="020B0604020202020204" pitchFamily="34" charset="0"/>
                <a:ea typeface="Microsoft Sans Serif" panose="020B0604020202020204" pitchFamily="34" charset="0"/>
              </a:rPr>
              <a:t> из-за </a:t>
            </a:r>
            <a:r>
              <a:rPr lang="fy-NL" sz="1800" dirty="0">
                <a:solidFill>
                  <a:srgbClr val="000000"/>
                </a:solidFill>
                <a:effectLst/>
                <a:latin typeface="Microsoft Sans Serif" panose="020B0604020202020204" pitchFamily="34" charset="0"/>
                <a:ea typeface="Microsoft Sans Serif" panose="020B0604020202020204" pitchFamily="34" charset="0"/>
              </a:rPr>
              <a:t>его высокой распространенности и раннего развития с дегенерацией фасеточных суставов</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2" action="ppaction://hlinksldjump"/>
              </a:rPr>
              <a:t>2</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ru-RU" sz="1800" dirty="0">
                <a:solidFill>
                  <a:srgbClr val="000000"/>
                </a:solidFill>
                <a:effectLst/>
                <a:latin typeface="Microsoft Sans Serif" panose="020B0604020202020204" pitchFamily="34" charset="0"/>
                <a:ea typeface="Microsoft Sans Serif" panose="020B0604020202020204" pitchFamily="34" charset="0"/>
              </a:rPr>
              <a:t>.</a:t>
            </a:r>
            <a:endParaRPr lang="en-US" sz="1800" dirty="0">
              <a:solidFill>
                <a:srgbClr val="000000"/>
              </a:solidFill>
              <a:effectLst/>
              <a:latin typeface="Microsoft Sans Serif" panose="020B0604020202020204" pitchFamily="34" charset="0"/>
              <a:ea typeface="Microsoft Sans Serif" panose="020B0604020202020204" pitchFamily="34" charset="0"/>
            </a:endParaRPr>
          </a:p>
          <a:p>
            <a:endParaRPr lang="en-US" dirty="0">
              <a:solidFill>
                <a:srgbClr val="000000"/>
              </a:solidFill>
              <a:latin typeface="Microsoft Sans Serif" panose="020B0604020202020204" pitchFamily="34" charset="0"/>
              <a:ea typeface="Microsoft Sans Serif" panose="020B0604020202020204" pitchFamily="34" charset="0"/>
            </a:endParaRPr>
          </a:p>
          <a:p>
            <a:r>
              <a:rPr lang="ru-RU" dirty="0">
                <a:solidFill>
                  <a:srgbClr val="000000"/>
                </a:solidFill>
                <a:latin typeface="Microsoft Sans Serif" panose="020B0604020202020204" pitchFamily="34" charset="0"/>
                <a:ea typeface="Microsoft Sans Serif" panose="020B0604020202020204" pitchFamily="34" charset="0"/>
              </a:rPr>
              <a:t>В </a:t>
            </a:r>
            <a:r>
              <a:rPr lang="en-US" dirty="0">
                <a:solidFill>
                  <a:srgbClr val="000000"/>
                </a:solidFill>
                <a:latin typeface="Microsoft Sans Serif" panose="020B0604020202020204" pitchFamily="34" charset="0"/>
                <a:ea typeface="Microsoft Sans Serif" panose="020B0604020202020204" pitchFamily="34" charset="0"/>
              </a:rPr>
              <a:t>[</a:t>
            </a:r>
            <a:r>
              <a:rPr lang="en-US" dirty="0">
                <a:solidFill>
                  <a:srgbClr val="000000"/>
                </a:solidFill>
                <a:latin typeface="Microsoft Sans Serif" panose="020B0604020202020204" pitchFamily="34" charset="0"/>
                <a:ea typeface="Microsoft Sans Serif" panose="020B0604020202020204" pitchFamily="34" charset="0"/>
                <a:hlinkClick r:id="rId2" action="ppaction://hlinksldjump"/>
              </a:rPr>
              <a:t>3</a:t>
            </a:r>
            <a:r>
              <a:rPr lang="en-US" dirty="0">
                <a:solidFill>
                  <a:srgbClr val="000000"/>
                </a:solidFill>
                <a:latin typeface="Microsoft Sans Serif" panose="020B0604020202020204" pitchFamily="34" charset="0"/>
                <a:ea typeface="Microsoft Sans Serif" panose="020B0604020202020204" pitchFamily="34" charset="0"/>
              </a:rPr>
              <a:t>] </a:t>
            </a:r>
            <a:r>
              <a:rPr lang="ru-RU" dirty="0">
                <a:solidFill>
                  <a:srgbClr val="000000"/>
                </a:solidFill>
                <a:latin typeface="Microsoft Sans Serif" panose="020B0604020202020204" pitchFamily="34" charset="0"/>
                <a:ea typeface="Microsoft Sans Serif" panose="020B0604020202020204" pitchFamily="34" charset="0"/>
              </a:rPr>
              <a:t>показали, </a:t>
            </a:r>
            <a:r>
              <a:rPr lang="fy-NL" sz="1800" dirty="0">
                <a:solidFill>
                  <a:srgbClr val="000000"/>
                </a:solidFill>
                <a:effectLst/>
                <a:latin typeface="Microsoft Sans Serif" panose="020B0604020202020204" pitchFamily="34" charset="0"/>
                <a:ea typeface="Microsoft Sans Serif" panose="020B0604020202020204" pitchFamily="34" charset="0"/>
              </a:rPr>
              <a:t>связь между дегенерацией межпозвонкового диска и остеоартритом фасеточных суставов, хотя последний может существовать без первого</a:t>
            </a:r>
            <a:r>
              <a:rPr lang="ru-RU" sz="1800" dirty="0">
                <a:solidFill>
                  <a:srgbClr val="000000"/>
                </a:solidFill>
                <a:effectLst/>
                <a:latin typeface="Microsoft Sans Serif" panose="020B0604020202020204" pitchFamily="34" charset="0"/>
                <a:ea typeface="Microsoft Sans Serif" panose="020B0604020202020204" pitchFamily="34" charset="0"/>
              </a:rPr>
              <a:t>.</a:t>
            </a:r>
          </a:p>
          <a:p>
            <a:endParaRPr lang="ru-RU" dirty="0">
              <a:solidFill>
                <a:srgbClr val="000000"/>
              </a:solidFill>
              <a:latin typeface="Microsoft Sans Serif" panose="020B0604020202020204" pitchFamily="34" charset="0"/>
              <a:ea typeface="Microsoft Sans Serif" panose="020B0604020202020204" pitchFamily="34" charset="0"/>
            </a:endParaRPr>
          </a:p>
          <a:p>
            <a:r>
              <a:rPr lang="ru-RU" sz="1800" dirty="0">
                <a:solidFill>
                  <a:srgbClr val="000000"/>
                </a:solidFill>
                <a:effectLst/>
                <a:latin typeface="Microsoft Sans Serif" panose="020B0604020202020204" pitchFamily="34" charset="0"/>
                <a:ea typeface="Microsoft Sans Serif" panose="020B0604020202020204" pitchFamily="34" charset="0"/>
              </a:rPr>
              <a:t>Считается, что </a:t>
            </a:r>
            <a:r>
              <a:rPr lang="fy-NL" sz="1800" dirty="0">
                <a:solidFill>
                  <a:srgbClr val="000000"/>
                </a:solidFill>
                <a:effectLst/>
                <a:latin typeface="Microsoft Sans Serif" panose="020B0604020202020204" pitchFamily="34" charset="0"/>
                <a:ea typeface="Microsoft Sans Serif" panose="020B0604020202020204" pitchFamily="34" charset="0"/>
              </a:rPr>
              <a:t>некоторые методы лечения дисков, приводящие к поражению смежных дисков, усугубляют фасеточный остеоартрит</a:t>
            </a:r>
            <a:r>
              <a:rPr lang="ru-RU"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2" action="ppaction://hlinksldjump"/>
              </a:rPr>
              <a:t>4</a:t>
            </a:r>
            <a:r>
              <a:rPr lang="en-US" sz="1800" dirty="0">
                <a:solidFill>
                  <a:srgbClr val="000000"/>
                </a:solidFill>
                <a:effectLst/>
                <a:latin typeface="Microsoft Sans Serif" panose="020B0604020202020204" pitchFamily="34" charset="0"/>
                <a:ea typeface="Microsoft Sans Serif" panose="020B0604020202020204" pitchFamily="34" charset="0"/>
              </a:rPr>
              <a:t>].</a:t>
            </a:r>
            <a:endParaRPr lang="ru-RU" dirty="0"/>
          </a:p>
        </p:txBody>
      </p:sp>
    </p:spTree>
    <p:extLst>
      <p:ext uri="{BB962C8B-B14F-4D97-AF65-F5344CB8AC3E}">
        <p14:creationId xmlns:p14="http://schemas.microsoft.com/office/powerpoint/2010/main" val="384281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F20C40-9276-4CD8-B6D1-7B24BD24179F}"/>
              </a:ext>
            </a:extLst>
          </p:cNvPr>
          <p:cNvSpPr>
            <a:spLocks noGrp="1"/>
          </p:cNvSpPr>
          <p:nvPr>
            <p:ph type="title"/>
          </p:nvPr>
        </p:nvSpPr>
        <p:spPr/>
        <p:txBody>
          <a:bodyPr/>
          <a:lstStyle/>
          <a:p>
            <a:r>
              <a:rPr lang="ru-RU" dirty="0"/>
              <a:t>Список литературы (продолжение)</a:t>
            </a:r>
          </a:p>
        </p:txBody>
      </p:sp>
      <p:sp>
        <p:nvSpPr>
          <p:cNvPr id="3" name="TextBox 2">
            <a:extLst>
              <a:ext uri="{FF2B5EF4-FFF2-40B4-BE49-F238E27FC236}">
                <a16:creationId xmlns:a16="http://schemas.microsoft.com/office/drawing/2014/main" id="{B5C39343-C502-4C8E-A824-D16103D263A5}"/>
              </a:ext>
            </a:extLst>
          </p:cNvPr>
          <p:cNvSpPr txBox="1"/>
          <p:nvPr/>
        </p:nvSpPr>
        <p:spPr>
          <a:xfrm>
            <a:off x="191345" y="1628800"/>
            <a:ext cx="11809310" cy="923330"/>
          </a:xfrm>
          <a:prstGeom prst="rect">
            <a:avLst/>
          </a:prstGeom>
          <a:noFill/>
        </p:spPr>
        <p:txBody>
          <a:bodyPr wrap="square">
            <a:spAutoFit/>
          </a:bodyPr>
          <a:lstStyle/>
          <a:p>
            <a:r>
              <a:rPr lang="ru-RU" b="0" i="0" u="none" strike="noStrike" baseline="0" dirty="0">
                <a:solidFill>
                  <a:srgbClr val="000000"/>
                </a:solidFill>
              </a:rPr>
              <a:t>30. </a:t>
            </a:r>
            <a:r>
              <a:rPr lang="en-US" b="0" i="0" u="none" strike="noStrike" baseline="0" dirty="0">
                <a:solidFill>
                  <a:srgbClr val="000000"/>
                </a:solidFill>
              </a:rPr>
              <a:t>M.P.L. </a:t>
            </a:r>
            <a:r>
              <a:rPr lang="en-US" b="0" i="0" u="none" strike="noStrike" baseline="0" dirty="0" err="1">
                <a:solidFill>
                  <a:srgbClr val="000000"/>
                </a:solidFill>
              </a:rPr>
              <a:t>Parente</a:t>
            </a:r>
            <a:r>
              <a:rPr lang="en-US" b="0" i="0" u="none" strike="noStrike" baseline="0" dirty="0">
                <a:solidFill>
                  <a:srgbClr val="000000"/>
                </a:solidFill>
              </a:rPr>
              <a:t>, R.M. Natal Jorge, T. </a:t>
            </a:r>
            <a:r>
              <a:rPr lang="en-US" b="0" i="0" u="none" strike="noStrike" baseline="0" dirty="0" err="1">
                <a:solidFill>
                  <a:srgbClr val="000000"/>
                </a:solidFill>
              </a:rPr>
              <a:t>Mascarenhas</a:t>
            </a:r>
            <a:r>
              <a:rPr lang="en-US" b="0" i="0" u="none" strike="noStrike" baseline="0" dirty="0">
                <a:solidFill>
                  <a:srgbClr val="000000"/>
                </a:solidFill>
              </a:rPr>
              <a:t>, A .A . Fernandes, J.A .C. Martins, The influence of the material properties on the biomechanical behavior of the pelvic floor muscles during vaginal delivery, J. </a:t>
            </a:r>
            <a:r>
              <a:rPr lang="en-US" b="0" i="0" u="none" strike="noStrike" baseline="0" dirty="0" err="1">
                <a:solidFill>
                  <a:srgbClr val="000000"/>
                </a:solidFill>
              </a:rPr>
              <a:t>Biomech</a:t>
            </a:r>
            <a:r>
              <a:rPr lang="en-US" b="0" i="0" u="none" strike="noStrike" baseline="0" dirty="0">
                <a:solidFill>
                  <a:srgbClr val="000000"/>
                </a:solidFill>
              </a:rPr>
              <a:t>. 42 (2009) 1301–1306, </a:t>
            </a:r>
            <a:r>
              <a:rPr lang="en-US" b="0" i="0" u="none" strike="noStrike" baseline="0" dirty="0" err="1">
                <a:solidFill>
                  <a:srgbClr val="000000"/>
                </a:solidFill>
              </a:rPr>
              <a:t>doi</a:t>
            </a:r>
            <a:r>
              <a:rPr lang="en-US" b="0" i="0" u="none" strike="noStrike" baseline="0" dirty="0">
                <a:solidFill>
                  <a:srgbClr val="000000"/>
                </a:solidFill>
              </a:rPr>
              <a:t>: </a:t>
            </a:r>
            <a:r>
              <a:rPr lang="en-US" b="0" i="0" u="none" strike="noStrike" baseline="0" dirty="0">
                <a:solidFill>
                  <a:srgbClr val="0080AC"/>
                </a:solidFill>
              </a:rPr>
              <a:t>10.1016/j.jbiomech.2009.03.011 </a:t>
            </a:r>
            <a:r>
              <a:rPr lang="en-US" b="0" i="0" u="none" strike="noStrike" baseline="0" dirty="0">
                <a:solidFill>
                  <a:srgbClr val="000000"/>
                </a:solidFill>
              </a:rPr>
              <a:t>. </a:t>
            </a:r>
            <a:endParaRPr lang="ru-RU" dirty="0"/>
          </a:p>
        </p:txBody>
      </p:sp>
      <p:sp>
        <p:nvSpPr>
          <p:cNvPr id="7" name="TextBox 6">
            <a:extLst>
              <a:ext uri="{FF2B5EF4-FFF2-40B4-BE49-F238E27FC236}">
                <a16:creationId xmlns:a16="http://schemas.microsoft.com/office/drawing/2014/main" id="{0C1D2B69-CD5F-4ABB-BC80-83C53CD1C7D6}"/>
              </a:ext>
            </a:extLst>
          </p:cNvPr>
          <p:cNvSpPr txBox="1"/>
          <p:nvPr/>
        </p:nvSpPr>
        <p:spPr>
          <a:xfrm>
            <a:off x="191344" y="2552130"/>
            <a:ext cx="11809309" cy="923330"/>
          </a:xfrm>
          <a:prstGeom prst="rect">
            <a:avLst/>
          </a:prstGeom>
          <a:noFill/>
        </p:spPr>
        <p:txBody>
          <a:bodyPr wrap="square">
            <a:spAutoFit/>
          </a:bodyPr>
          <a:lstStyle/>
          <a:p>
            <a:r>
              <a:rPr lang="ru-RU" dirty="0"/>
              <a:t>31. </a:t>
            </a:r>
            <a:r>
              <a:rPr lang="en-US" dirty="0"/>
              <a:t>Y. Zhao, J. Li, D. Wang, Y. Liu, J. Tan, S. Zhang, Comparison of stability of two kinds of </a:t>
            </a:r>
            <a:r>
              <a:rPr lang="en-US" dirty="0" err="1"/>
              <a:t>sacro</a:t>
            </a:r>
            <a:r>
              <a:rPr lang="en-US" dirty="0"/>
              <a:t>-iliac screws in the fixation of bilateral sacral fractures in a finite element model, Injury 43 (2012) 4 90–4 94, </a:t>
            </a:r>
            <a:r>
              <a:rPr lang="en-US" dirty="0" err="1"/>
              <a:t>doi</a:t>
            </a:r>
            <a:r>
              <a:rPr lang="en-US" dirty="0"/>
              <a:t>: 10.1016/j.injury.2011.12.023 .</a:t>
            </a:r>
            <a:endParaRPr lang="ru-RU" dirty="0"/>
          </a:p>
        </p:txBody>
      </p:sp>
      <p:sp>
        <p:nvSpPr>
          <p:cNvPr id="11" name="TextBox 10">
            <a:extLst>
              <a:ext uri="{FF2B5EF4-FFF2-40B4-BE49-F238E27FC236}">
                <a16:creationId xmlns:a16="http://schemas.microsoft.com/office/drawing/2014/main" id="{D9A3FA37-74D1-4977-9D4C-536EB838FAAF}"/>
              </a:ext>
            </a:extLst>
          </p:cNvPr>
          <p:cNvSpPr txBox="1"/>
          <p:nvPr/>
        </p:nvSpPr>
        <p:spPr>
          <a:xfrm>
            <a:off x="194372" y="3475460"/>
            <a:ext cx="11374236" cy="369332"/>
          </a:xfrm>
          <a:prstGeom prst="rect">
            <a:avLst/>
          </a:prstGeom>
          <a:noFill/>
        </p:spPr>
        <p:txBody>
          <a:bodyPr wrap="square">
            <a:spAutoFit/>
          </a:bodyPr>
          <a:lstStyle/>
          <a:p>
            <a:r>
              <a:rPr lang="ru-RU" dirty="0"/>
              <a:t>32. </a:t>
            </a:r>
            <a:r>
              <a:rPr lang="en-US" dirty="0"/>
              <a:t>S. </a:t>
            </a:r>
            <a:r>
              <a:rPr lang="en-US" dirty="0" err="1"/>
              <a:t>Standring</a:t>
            </a:r>
            <a:r>
              <a:rPr lang="en-US" dirty="0"/>
              <a:t>, ed., Gray’s anatomy: the anatomical basis of clinical practice, 2016.</a:t>
            </a:r>
            <a:endParaRPr lang="ru-RU" dirty="0"/>
          </a:p>
        </p:txBody>
      </p:sp>
      <p:sp>
        <p:nvSpPr>
          <p:cNvPr id="15" name="TextBox 14">
            <a:extLst>
              <a:ext uri="{FF2B5EF4-FFF2-40B4-BE49-F238E27FC236}">
                <a16:creationId xmlns:a16="http://schemas.microsoft.com/office/drawing/2014/main" id="{1D4BC289-8F3F-42E1-A810-C0A0DF268818}"/>
              </a:ext>
            </a:extLst>
          </p:cNvPr>
          <p:cNvSpPr txBox="1"/>
          <p:nvPr/>
        </p:nvSpPr>
        <p:spPr>
          <a:xfrm>
            <a:off x="191344" y="3844792"/>
            <a:ext cx="11806284" cy="646331"/>
          </a:xfrm>
          <a:prstGeom prst="rect">
            <a:avLst/>
          </a:prstGeom>
          <a:noFill/>
        </p:spPr>
        <p:txBody>
          <a:bodyPr wrap="square">
            <a:spAutoFit/>
          </a:bodyPr>
          <a:lstStyle/>
          <a:p>
            <a:r>
              <a:rPr lang="en-US" dirty="0"/>
              <a:t>33. J. Lei, Y. Zhang, G. Wu, Z. Wang, X. Cai, The influence of pelvic ramus fracture on the stability of fixed pelvic complex fracture, </a:t>
            </a:r>
            <a:r>
              <a:rPr lang="en-US" dirty="0" err="1"/>
              <a:t>Comput</a:t>
            </a:r>
            <a:r>
              <a:rPr lang="en-US" dirty="0"/>
              <a:t>. Math. Methods Med. (2015) 2015, </a:t>
            </a:r>
            <a:r>
              <a:rPr lang="en-US" dirty="0" err="1"/>
              <a:t>doi</a:t>
            </a:r>
            <a:r>
              <a:rPr lang="en-US" dirty="0"/>
              <a:t>: 10.1155/2015/790575 .</a:t>
            </a:r>
            <a:endParaRPr lang="ru-RU" dirty="0"/>
          </a:p>
        </p:txBody>
      </p:sp>
      <p:sp>
        <p:nvSpPr>
          <p:cNvPr id="19" name="TextBox 18">
            <a:extLst>
              <a:ext uri="{FF2B5EF4-FFF2-40B4-BE49-F238E27FC236}">
                <a16:creationId xmlns:a16="http://schemas.microsoft.com/office/drawing/2014/main" id="{7F511540-781E-4CC3-A4B6-1AC00FE10806}"/>
              </a:ext>
            </a:extLst>
          </p:cNvPr>
          <p:cNvSpPr txBox="1"/>
          <p:nvPr/>
        </p:nvSpPr>
        <p:spPr>
          <a:xfrm>
            <a:off x="191344" y="4486684"/>
            <a:ext cx="11806284" cy="923330"/>
          </a:xfrm>
          <a:prstGeom prst="rect">
            <a:avLst/>
          </a:prstGeom>
          <a:noFill/>
        </p:spPr>
        <p:txBody>
          <a:bodyPr wrap="square">
            <a:spAutoFit/>
          </a:bodyPr>
          <a:lstStyle/>
          <a:p>
            <a:r>
              <a:rPr lang="ru-RU" dirty="0"/>
              <a:t>34. </a:t>
            </a:r>
            <a:r>
              <a:rPr lang="en-US" dirty="0"/>
              <a:t>G.A. Orozco, P. </a:t>
            </a:r>
            <a:r>
              <a:rPr lang="en-US" dirty="0" err="1"/>
              <a:t>Tanska</a:t>
            </a:r>
            <a:r>
              <a:rPr lang="en-US" dirty="0"/>
              <a:t>, M.E. </a:t>
            </a:r>
            <a:r>
              <a:rPr lang="en-US" dirty="0" err="1"/>
              <a:t>Mononen</a:t>
            </a:r>
            <a:r>
              <a:rPr lang="en-US" dirty="0"/>
              <a:t>, K.S. </a:t>
            </a:r>
            <a:r>
              <a:rPr lang="en-US" dirty="0" err="1"/>
              <a:t>Halonen</a:t>
            </a:r>
            <a:r>
              <a:rPr lang="en-US" dirty="0"/>
              <a:t>, R.K. Korhonen, The effect of constitutive representations and structural constituents of ligaments on knee joint mechanics, Sci. Rep. 8 (2018) 1–15, </a:t>
            </a:r>
            <a:endParaRPr lang="ru-RU" dirty="0"/>
          </a:p>
          <a:p>
            <a:r>
              <a:rPr lang="en-US" dirty="0"/>
              <a:t>doi:10.1038/s41598-018-20739-w .</a:t>
            </a:r>
            <a:endParaRPr lang="ru-RU" dirty="0"/>
          </a:p>
        </p:txBody>
      </p:sp>
      <p:sp>
        <p:nvSpPr>
          <p:cNvPr id="23" name="TextBox 22">
            <a:extLst>
              <a:ext uri="{FF2B5EF4-FFF2-40B4-BE49-F238E27FC236}">
                <a16:creationId xmlns:a16="http://schemas.microsoft.com/office/drawing/2014/main" id="{ABBCFD92-C416-4C60-916D-B1C3E660E175}"/>
              </a:ext>
            </a:extLst>
          </p:cNvPr>
          <p:cNvSpPr txBox="1"/>
          <p:nvPr/>
        </p:nvSpPr>
        <p:spPr>
          <a:xfrm>
            <a:off x="194449" y="5426647"/>
            <a:ext cx="11590244" cy="923330"/>
          </a:xfrm>
          <a:prstGeom prst="rect">
            <a:avLst/>
          </a:prstGeom>
          <a:noFill/>
        </p:spPr>
        <p:txBody>
          <a:bodyPr wrap="square">
            <a:spAutoFit/>
          </a:bodyPr>
          <a:lstStyle/>
          <a:p>
            <a:r>
              <a:rPr lang="ru-RU" dirty="0"/>
              <a:t>35. </a:t>
            </a:r>
            <a:r>
              <a:rPr lang="en-US" dirty="0"/>
              <a:t>Z. Li, J.E. Alonso, J.E. Kim, J.S. Davidson, B.S. Etheridge, A.W. Eberhardt, Three- dimensional finite element models of the human pubic symphysis with </a:t>
            </a:r>
            <a:r>
              <a:rPr lang="en-US" dirty="0" err="1"/>
              <a:t>visco</a:t>
            </a:r>
            <a:r>
              <a:rPr lang="en-US" dirty="0"/>
              <a:t>- </a:t>
            </a:r>
            <a:r>
              <a:rPr lang="en-US" dirty="0" err="1"/>
              <a:t>hyperelastic</a:t>
            </a:r>
            <a:r>
              <a:rPr lang="en-US" dirty="0"/>
              <a:t> soft tissues, Ann. Biomed. Eng. 34 (2006) 1452–1462, </a:t>
            </a:r>
            <a:r>
              <a:rPr lang="en-US" dirty="0" err="1"/>
              <a:t>doi</a:t>
            </a:r>
            <a:r>
              <a:rPr lang="en-US" dirty="0"/>
              <a:t>: 10.1007/ s10439- 006- 9145- 1 .</a:t>
            </a:r>
            <a:endParaRPr lang="ru-RU" dirty="0"/>
          </a:p>
        </p:txBody>
      </p:sp>
    </p:spTree>
    <p:extLst>
      <p:ext uri="{BB962C8B-B14F-4D97-AF65-F5344CB8AC3E}">
        <p14:creationId xmlns:p14="http://schemas.microsoft.com/office/powerpoint/2010/main" val="91877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38FEBC-FD62-4013-8F92-F6E4B3339A68}"/>
              </a:ext>
            </a:extLst>
          </p:cNvPr>
          <p:cNvSpPr>
            <a:spLocks noGrp="1"/>
          </p:cNvSpPr>
          <p:nvPr>
            <p:ph type="title"/>
          </p:nvPr>
        </p:nvSpPr>
        <p:spPr/>
        <p:txBody>
          <a:bodyPr/>
          <a:lstStyle/>
          <a:p>
            <a:r>
              <a:rPr lang="ru-RU" dirty="0"/>
              <a:t>Список литературы (продолжение)</a:t>
            </a:r>
          </a:p>
        </p:txBody>
      </p:sp>
      <p:sp>
        <p:nvSpPr>
          <p:cNvPr id="4" name="TextBox 3">
            <a:extLst>
              <a:ext uri="{FF2B5EF4-FFF2-40B4-BE49-F238E27FC236}">
                <a16:creationId xmlns:a16="http://schemas.microsoft.com/office/drawing/2014/main" id="{A8F8F0DB-5561-455F-8277-AF20FB11857C}"/>
              </a:ext>
            </a:extLst>
          </p:cNvPr>
          <p:cNvSpPr txBox="1"/>
          <p:nvPr/>
        </p:nvSpPr>
        <p:spPr>
          <a:xfrm>
            <a:off x="304181" y="1772816"/>
            <a:ext cx="11881320" cy="646331"/>
          </a:xfrm>
          <a:prstGeom prst="rect">
            <a:avLst/>
          </a:prstGeom>
          <a:noFill/>
        </p:spPr>
        <p:txBody>
          <a:bodyPr wrap="square">
            <a:spAutoFit/>
          </a:bodyPr>
          <a:lstStyle/>
          <a:p>
            <a:r>
              <a:rPr lang="ru-RU" b="0" i="0" dirty="0">
                <a:solidFill>
                  <a:srgbClr val="212121"/>
                </a:solidFill>
                <a:effectLst/>
              </a:rPr>
              <a:t>36. </a:t>
            </a:r>
            <a:r>
              <a:rPr lang="en-US" b="0" i="0" dirty="0" err="1">
                <a:solidFill>
                  <a:srgbClr val="212121"/>
                </a:solidFill>
                <a:effectLst/>
              </a:rPr>
              <a:t>Nalam</a:t>
            </a:r>
            <a:r>
              <a:rPr lang="en-US" b="0" i="0" dirty="0">
                <a:solidFill>
                  <a:srgbClr val="212121"/>
                </a:solidFill>
                <a:effectLst/>
              </a:rPr>
              <a:t> V, Adjei E, Lee H. Quantification and Modeling of Ankle Stiffness During Standing Balance. IEEE Trans Biomed Eng. 2021 Jun;68(6):1828-1837. </a:t>
            </a:r>
            <a:r>
              <a:rPr lang="en-US" b="0" i="0" dirty="0" err="1">
                <a:solidFill>
                  <a:srgbClr val="212121"/>
                </a:solidFill>
                <a:effectLst/>
              </a:rPr>
              <a:t>doi</a:t>
            </a:r>
            <a:r>
              <a:rPr lang="en-US" b="0" i="0" dirty="0">
                <a:solidFill>
                  <a:srgbClr val="212121"/>
                </a:solidFill>
                <a:effectLst/>
              </a:rPr>
              <a:t>: 10.1109/TBME.2020.3023328. </a:t>
            </a:r>
            <a:r>
              <a:rPr lang="en-US" b="0" i="0" dirty="0" err="1">
                <a:solidFill>
                  <a:srgbClr val="212121"/>
                </a:solidFill>
                <a:effectLst/>
              </a:rPr>
              <a:t>Epub</a:t>
            </a:r>
            <a:r>
              <a:rPr lang="en-US" b="0" i="0" dirty="0">
                <a:solidFill>
                  <a:srgbClr val="212121"/>
                </a:solidFill>
                <a:effectLst/>
              </a:rPr>
              <a:t> 2021 May 21. PMID: 32915720.</a:t>
            </a:r>
            <a:endParaRPr lang="ru-RU" dirty="0"/>
          </a:p>
        </p:txBody>
      </p:sp>
      <p:sp>
        <p:nvSpPr>
          <p:cNvPr id="8" name="TextBox 7">
            <a:extLst>
              <a:ext uri="{FF2B5EF4-FFF2-40B4-BE49-F238E27FC236}">
                <a16:creationId xmlns:a16="http://schemas.microsoft.com/office/drawing/2014/main" id="{48DB2CAF-994B-4C15-BE67-CA12DDEE4316}"/>
              </a:ext>
            </a:extLst>
          </p:cNvPr>
          <p:cNvSpPr txBox="1"/>
          <p:nvPr/>
        </p:nvSpPr>
        <p:spPr>
          <a:xfrm>
            <a:off x="324050" y="2444014"/>
            <a:ext cx="11305256" cy="646331"/>
          </a:xfrm>
          <a:prstGeom prst="rect">
            <a:avLst/>
          </a:prstGeom>
          <a:noFill/>
        </p:spPr>
        <p:txBody>
          <a:bodyPr wrap="square">
            <a:spAutoFit/>
          </a:bodyPr>
          <a:lstStyle/>
          <a:p>
            <a:r>
              <a:rPr lang="ru-RU" dirty="0"/>
              <a:t>37. </a:t>
            </a:r>
            <a:r>
              <a:rPr lang="en-US" dirty="0"/>
              <a:t>D. A. Winter, "Human balance and posture control during standing and</a:t>
            </a:r>
            <a:r>
              <a:rPr lang="ru-RU" dirty="0"/>
              <a:t> </a:t>
            </a:r>
            <a:r>
              <a:rPr lang="en-US" dirty="0"/>
              <a:t>walking," Gait &amp; posture, vol. 3, no. 4, pp. 193-214, 1995.</a:t>
            </a:r>
            <a:endParaRPr lang="ru-RU" dirty="0"/>
          </a:p>
        </p:txBody>
      </p:sp>
      <p:sp>
        <p:nvSpPr>
          <p:cNvPr id="12" name="TextBox 11">
            <a:extLst>
              <a:ext uri="{FF2B5EF4-FFF2-40B4-BE49-F238E27FC236}">
                <a16:creationId xmlns:a16="http://schemas.microsoft.com/office/drawing/2014/main" id="{D0CD7B60-D784-435C-B737-F2716512BA9A}"/>
              </a:ext>
            </a:extLst>
          </p:cNvPr>
          <p:cNvSpPr txBox="1"/>
          <p:nvPr/>
        </p:nvSpPr>
        <p:spPr>
          <a:xfrm>
            <a:off x="324050" y="3115212"/>
            <a:ext cx="11676606" cy="646331"/>
          </a:xfrm>
          <a:prstGeom prst="rect">
            <a:avLst/>
          </a:prstGeom>
          <a:noFill/>
        </p:spPr>
        <p:txBody>
          <a:bodyPr wrap="square">
            <a:spAutoFit/>
          </a:bodyPr>
          <a:lstStyle/>
          <a:p>
            <a:r>
              <a:rPr lang="ru-RU" dirty="0"/>
              <a:t>38. </a:t>
            </a:r>
            <a:r>
              <a:rPr lang="en-US" dirty="0"/>
              <a:t>H. Lee, E. Rouse, and H. I. Krebs, "Summary of human ankle</a:t>
            </a:r>
            <a:r>
              <a:rPr lang="ru-RU" dirty="0"/>
              <a:t> </a:t>
            </a:r>
            <a:r>
              <a:rPr lang="en-US" dirty="0"/>
              <a:t>mechanical impedance during walking," IEEE Journal of</a:t>
            </a:r>
            <a:r>
              <a:rPr lang="ru-RU" dirty="0"/>
              <a:t> </a:t>
            </a:r>
            <a:r>
              <a:rPr lang="en-US" dirty="0"/>
              <a:t>Translational Engineering in Health and Medicine, 2016.</a:t>
            </a:r>
            <a:endParaRPr lang="ru-RU" dirty="0"/>
          </a:p>
        </p:txBody>
      </p:sp>
      <p:sp>
        <p:nvSpPr>
          <p:cNvPr id="16" name="TextBox 15">
            <a:extLst>
              <a:ext uri="{FF2B5EF4-FFF2-40B4-BE49-F238E27FC236}">
                <a16:creationId xmlns:a16="http://schemas.microsoft.com/office/drawing/2014/main" id="{A00F954D-A47B-4F78-9BE7-0FD0EA674496}"/>
              </a:ext>
            </a:extLst>
          </p:cNvPr>
          <p:cNvSpPr txBox="1"/>
          <p:nvPr/>
        </p:nvSpPr>
        <p:spPr>
          <a:xfrm>
            <a:off x="324050" y="3786410"/>
            <a:ext cx="11676606" cy="646331"/>
          </a:xfrm>
          <a:prstGeom prst="rect">
            <a:avLst/>
          </a:prstGeom>
          <a:noFill/>
        </p:spPr>
        <p:txBody>
          <a:bodyPr wrap="square">
            <a:spAutoFit/>
          </a:bodyPr>
          <a:lstStyle/>
          <a:p>
            <a:r>
              <a:rPr lang="ru-RU" dirty="0"/>
              <a:t>39. </a:t>
            </a:r>
            <a:r>
              <a:rPr lang="en-US" dirty="0"/>
              <a:t>R. E. Kearney, P. L. Weiss, and R. Morier, "System identification of</a:t>
            </a:r>
            <a:r>
              <a:rPr lang="ru-RU" dirty="0"/>
              <a:t> </a:t>
            </a:r>
            <a:r>
              <a:rPr lang="en-US" dirty="0"/>
              <a:t>human ankle dynamics: </a:t>
            </a:r>
            <a:r>
              <a:rPr lang="en-US" dirty="0" err="1"/>
              <a:t>intersubject</a:t>
            </a:r>
            <a:r>
              <a:rPr lang="en-US" dirty="0"/>
              <a:t> variability and intrasubject</a:t>
            </a:r>
            <a:r>
              <a:rPr lang="ru-RU" dirty="0"/>
              <a:t> </a:t>
            </a:r>
            <a:r>
              <a:rPr lang="en-US" dirty="0"/>
              <a:t>reliability," Clin </a:t>
            </a:r>
            <a:r>
              <a:rPr lang="en-US" dirty="0" err="1"/>
              <a:t>Biomech</a:t>
            </a:r>
            <a:r>
              <a:rPr lang="en-US" dirty="0"/>
              <a:t> (Bristol, Avon), vol. 5, no. 4, pp. 205-17, Nov</a:t>
            </a:r>
            <a:r>
              <a:rPr lang="ru-RU" dirty="0"/>
              <a:t> </a:t>
            </a:r>
            <a:r>
              <a:rPr lang="en-US" dirty="0"/>
              <a:t>1990.</a:t>
            </a:r>
            <a:endParaRPr lang="ru-RU" dirty="0"/>
          </a:p>
        </p:txBody>
      </p:sp>
      <p:sp>
        <p:nvSpPr>
          <p:cNvPr id="20" name="TextBox 19">
            <a:extLst>
              <a:ext uri="{FF2B5EF4-FFF2-40B4-BE49-F238E27FC236}">
                <a16:creationId xmlns:a16="http://schemas.microsoft.com/office/drawing/2014/main" id="{4FEF0661-F752-49BB-B1EF-C7611FECC2AB}"/>
              </a:ext>
            </a:extLst>
          </p:cNvPr>
          <p:cNvSpPr txBox="1"/>
          <p:nvPr/>
        </p:nvSpPr>
        <p:spPr>
          <a:xfrm>
            <a:off x="324050" y="4365104"/>
            <a:ext cx="11676606" cy="923330"/>
          </a:xfrm>
          <a:prstGeom prst="rect">
            <a:avLst/>
          </a:prstGeom>
          <a:noFill/>
        </p:spPr>
        <p:txBody>
          <a:bodyPr wrap="square">
            <a:spAutoFit/>
          </a:bodyPr>
          <a:lstStyle/>
          <a:p>
            <a:r>
              <a:rPr lang="ru-RU" dirty="0"/>
              <a:t>40. </a:t>
            </a:r>
            <a:r>
              <a:rPr lang="en-US" dirty="0"/>
              <a:t>I. D. </a:t>
            </a:r>
            <a:r>
              <a:rPr lang="en-US" dirty="0" err="1"/>
              <a:t>Loram</a:t>
            </a:r>
            <a:r>
              <a:rPr lang="en-US" dirty="0"/>
              <a:t> and M. </a:t>
            </a:r>
            <a:r>
              <a:rPr lang="en-US" dirty="0" err="1"/>
              <a:t>Lakie</a:t>
            </a:r>
            <a:r>
              <a:rPr lang="en-US" dirty="0"/>
              <a:t>, "Direct measurement of human ankle</a:t>
            </a:r>
            <a:r>
              <a:rPr lang="ru-RU" dirty="0"/>
              <a:t> </a:t>
            </a:r>
            <a:r>
              <a:rPr lang="en-US" dirty="0"/>
              <a:t>stiffness during quiet standing: the intrinsic mechanical stiffness is</a:t>
            </a:r>
            <a:r>
              <a:rPr lang="ru-RU" dirty="0"/>
              <a:t> </a:t>
            </a:r>
            <a:r>
              <a:rPr lang="en-US" dirty="0"/>
              <a:t>insufficient for stability," Journal of Physiology-London, vol. 545, no.</a:t>
            </a:r>
            <a:r>
              <a:rPr lang="ru-RU" dirty="0"/>
              <a:t> </a:t>
            </a:r>
            <a:r>
              <a:rPr lang="en-US" dirty="0"/>
              <a:t>3, pp. 1041-1053, Dec 15 2002</a:t>
            </a:r>
            <a:endParaRPr lang="ru-RU" dirty="0"/>
          </a:p>
        </p:txBody>
      </p:sp>
      <p:sp>
        <p:nvSpPr>
          <p:cNvPr id="24" name="TextBox 23">
            <a:extLst>
              <a:ext uri="{FF2B5EF4-FFF2-40B4-BE49-F238E27FC236}">
                <a16:creationId xmlns:a16="http://schemas.microsoft.com/office/drawing/2014/main" id="{41D8F331-9CAD-496D-BF6F-9BB3F6815F30}"/>
              </a:ext>
            </a:extLst>
          </p:cNvPr>
          <p:cNvSpPr txBox="1"/>
          <p:nvPr/>
        </p:nvSpPr>
        <p:spPr>
          <a:xfrm>
            <a:off x="324050" y="5288434"/>
            <a:ext cx="11676606" cy="646331"/>
          </a:xfrm>
          <a:prstGeom prst="rect">
            <a:avLst/>
          </a:prstGeom>
          <a:noFill/>
        </p:spPr>
        <p:txBody>
          <a:bodyPr wrap="square">
            <a:spAutoFit/>
          </a:bodyPr>
          <a:lstStyle/>
          <a:p>
            <a:r>
              <a:rPr lang="ru-RU" dirty="0"/>
              <a:t>41. </a:t>
            </a:r>
            <a:r>
              <a:rPr lang="en-US" dirty="0"/>
              <a:t>E. J. Rouse, L. J. Hargrove, E. J. Perreault, and T. A. </a:t>
            </a:r>
            <a:r>
              <a:rPr lang="en-US" dirty="0" err="1"/>
              <a:t>Kuiken</a:t>
            </a:r>
            <a:r>
              <a:rPr lang="en-US" dirty="0"/>
              <a:t>,</a:t>
            </a:r>
            <a:r>
              <a:rPr lang="ru-RU" dirty="0"/>
              <a:t> </a:t>
            </a:r>
            <a:r>
              <a:rPr lang="en-US" dirty="0"/>
              <a:t>"Estimation of human ankle impedance during the stance phase of</a:t>
            </a:r>
            <a:r>
              <a:rPr lang="ru-RU" dirty="0"/>
              <a:t> </a:t>
            </a:r>
            <a:r>
              <a:rPr lang="en-US" dirty="0"/>
              <a:t>walking," IEEE Trans Neural Syst </a:t>
            </a:r>
            <a:r>
              <a:rPr lang="en-US" dirty="0" err="1"/>
              <a:t>Rehabil</a:t>
            </a:r>
            <a:r>
              <a:rPr lang="en-US" dirty="0"/>
              <a:t> </a:t>
            </a:r>
            <a:r>
              <a:rPr lang="en-US" dirty="0" err="1"/>
              <a:t>Eng</a:t>
            </a:r>
            <a:r>
              <a:rPr lang="en-US" dirty="0"/>
              <a:t>, vol. 22, no. 4, pp. 870-8, Jul 2014.</a:t>
            </a:r>
            <a:endParaRPr lang="ru-RU" dirty="0"/>
          </a:p>
        </p:txBody>
      </p:sp>
      <p:sp>
        <p:nvSpPr>
          <p:cNvPr id="26" name="TextBox 25">
            <a:extLst>
              <a:ext uri="{FF2B5EF4-FFF2-40B4-BE49-F238E27FC236}">
                <a16:creationId xmlns:a16="http://schemas.microsoft.com/office/drawing/2014/main" id="{F92F354F-4456-43B9-8CFC-D08E422701BF}"/>
              </a:ext>
            </a:extLst>
          </p:cNvPr>
          <p:cNvSpPr txBox="1"/>
          <p:nvPr/>
        </p:nvSpPr>
        <p:spPr>
          <a:xfrm>
            <a:off x="307654" y="5875012"/>
            <a:ext cx="11672067" cy="646331"/>
          </a:xfrm>
          <a:prstGeom prst="rect">
            <a:avLst/>
          </a:prstGeom>
          <a:noFill/>
        </p:spPr>
        <p:txBody>
          <a:bodyPr wrap="square">
            <a:spAutoFit/>
          </a:bodyPr>
          <a:lstStyle/>
          <a:p>
            <a:pPr algn="l"/>
            <a:r>
              <a:rPr lang="ru-RU" sz="1800" b="0" i="0" u="none" strike="noStrike" baseline="0" dirty="0"/>
              <a:t>42. </a:t>
            </a:r>
            <a:r>
              <a:rPr lang="en-US" sz="1800" b="0" i="0" u="none" strike="noStrike" baseline="0" dirty="0"/>
              <a:t>A. M. Dollar and H. Herr, "Lower extremity exoskeletons and active</a:t>
            </a:r>
            <a:r>
              <a:rPr lang="ru-RU" sz="1800" b="0" i="0" u="none" strike="noStrike" baseline="0" dirty="0"/>
              <a:t> </a:t>
            </a:r>
            <a:r>
              <a:rPr lang="en-US" sz="1800" b="0" i="0" u="none" strike="noStrike" baseline="0" dirty="0"/>
              <a:t>orthoses: challenges and state-of-the-art," </a:t>
            </a:r>
            <a:r>
              <a:rPr lang="en-US" sz="1800" b="0" i="1" u="none" strike="noStrike" baseline="0" dirty="0"/>
              <a:t>IEEE Transactions on</a:t>
            </a:r>
            <a:r>
              <a:rPr lang="ru-RU" sz="1800" b="0" i="1" u="none" strike="noStrike" baseline="0" dirty="0"/>
              <a:t> </a:t>
            </a:r>
            <a:r>
              <a:rPr lang="en-US" sz="1800" b="0" i="1" u="none" strike="noStrike" baseline="0" dirty="0"/>
              <a:t>robotics, </a:t>
            </a:r>
            <a:r>
              <a:rPr lang="en-US" sz="1800" b="0" i="0" u="none" strike="noStrike" baseline="0" dirty="0"/>
              <a:t>vol. 24, no. 1, pp. 144-158, 2008.</a:t>
            </a:r>
            <a:endParaRPr lang="ru-RU" dirty="0"/>
          </a:p>
        </p:txBody>
      </p:sp>
    </p:spTree>
    <p:extLst>
      <p:ext uri="{BB962C8B-B14F-4D97-AF65-F5344CB8AC3E}">
        <p14:creationId xmlns:p14="http://schemas.microsoft.com/office/powerpoint/2010/main" val="197299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5170D7-176B-460B-A492-F4ABC7FDEFAE}"/>
              </a:ext>
            </a:extLst>
          </p:cNvPr>
          <p:cNvSpPr>
            <a:spLocks noGrp="1"/>
          </p:cNvSpPr>
          <p:nvPr>
            <p:ph type="title"/>
          </p:nvPr>
        </p:nvSpPr>
        <p:spPr/>
        <p:txBody>
          <a:bodyPr/>
          <a:lstStyle/>
          <a:p>
            <a:r>
              <a:rPr lang="ru-RU" dirty="0"/>
              <a:t>Список литературы (продолжение)</a:t>
            </a:r>
          </a:p>
        </p:txBody>
      </p:sp>
      <p:sp>
        <p:nvSpPr>
          <p:cNvPr id="6" name="TextBox 5">
            <a:extLst>
              <a:ext uri="{FF2B5EF4-FFF2-40B4-BE49-F238E27FC236}">
                <a16:creationId xmlns:a16="http://schemas.microsoft.com/office/drawing/2014/main" id="{81124B3C-59ED-4D16-B8F7-C47E7B44C2C0}"/>
              </a:ext>
            </a:extLst>
          </p:cNvPr>
          <p:cNvSpPr txBox="1"/>
          <p:nvPr/>
        </p:nvSpPr>
        <p:spPr>
          <a:xfrm>
            <a:off x="263352" y="1700808"/>
            <a:ext cx="11809312" cy="369332"/>
          </a:xfrm>
          <a:prstGeom prst="rect">
            <a:avLst/>
          </a:prstGeom>
          <a:noFill/>
        </p:spPr>
        <p:txBody>
          <a:bodyPr wrap="square">
            <a:spAutoFit/>
          </a:bodyPr>
          <a:lstStyle/>
          <a:p>
            <a:r>
              <a:rPr lang="ru-RU" dirty="0"/>
              <a:t>43. </a:t>
            </a:r>
            <a:r>
              <a:rPr lang="en-US" dirty="0"/>
              <a:t>J. Perry, "Gait Analysis: Normal and Pathologic Functions," Slack Inc.,</a:t>
            </a:r>
            <a:r>
              <a:rPr lang="ru-RU" dirty="0"/>
              <a:t> </a:t>
            </a:r>
            <a:r>
              <a:rPr lang="en-US" dirty="0"/>
              <a:t>New Jersey, 1992.</a:t>
            </a:r>
            <a:endParaRPr lang="ru-RU" dirty="0"/>
          </a:p>
        </p:txBody>
      </p:sp>
      <p:sp>
        <p:nvSpPr>
          <p:cNvPr id="10" name="TextBox 9">
            <a:extLst>
              <a:ext uri="{FF2B5EF4-FFF2-40B4-BE49-F238E27FC236}">
                <a16:creationId xmlns:a16="http://schemas.microsoft.com/office/drawing/2014/main" id="{67196173-0A1D-4C36-9978-9E7C33126A23}"/>
              </a:ext>
            </a:extLst>
          </p:cNvPr>
          <p:cNvSpPr txBox="1"/>
          <p:nvPr/>
        </p:nvSpPr>
        <p:spPr>
          <a:xfrm>
            <a:off x="263352" y="2070140"/>
            <a:ext cx="11737304" cy="646331"/>
          </a:xfrm>
          <a:prstGeom prst="rect">
            <a:avLst/>
          </a:prstGeom>
          <a:noFill/>
        </p:spPr>
        <p:txBody>
          <a:bodyPr wrap="square">
            <a:spAutoFit/>
          </a:bodyPr>
          <a:lstStyle/>
          <a:p>
            <a:r>
              <a:rPr lang="ru-RU" dirty="0"/>
              <a:t>44. </a:t>
            </a:r>
            <a:r>
              <a:rPr lang="en-US" dirty="0"/>
              <a:t>A. Roy et al., "Robot-Aided Neurorehabilitation: A Novel Robot for</a:t>
            </a:r>
            <a:r>
              <a:rPr lang="ru-RU" dirty="0"/>
              <a:t> </a:t>
            </a:r>
            <a:r>
              <a:rPr lang="en-US" dirty="0"/>
              <a:t>Ankle Rehabilitation," IEEE Transactions on Robotics, vol. 25, no. 3,</a:t>
            </a:r>
            <a:r>
              <a:rPr lang="ru-RU" dirty="0"/>
              <a:t> </a:t>
            </a:r>
            <a:r>
              <a:rPr lang="en-US" dirty="0"/>
              <a:t>pp. 569-582, Jun 2009.</a:t>
            </a:r>
            <a:endParaRPr lang="ru-RU" dirty="0"/>
          </a:p>
        </p:txBody>
      </p:sp>
      <p:sp>
        <p:nvSpPr>
          <p:cNvPr id="14" name="TextBox 13">
            <a:extLst>
              <a:ext uri="{FF2B5EF4-FFF2-40B4-BE49-F238E27FC236}">
                <a16:creationId xmlns:a16="http://schemas.microsoft.com/office/drawing/2014/main" id="{59D61E0E-3B70-44E3-A48F-DE71BC0943F3}"/>
              </a:ext>
            </a:extLst>
          </p:cNvPr>
          <p:cNvSpPr txBox="1"/>
          <p:nvPr/>
        </p:nvSpPr>
        <p:spPr>
          <a:xfrm>
            <a:off x="263352" y="2658141"/>
            <a:ext cx="11737304" cy="646331"/>
          </a:xfrm>
          <a:prstGeom prst="rect">
            <a:avLst/>
          </a:prstGeom>
          <a:noFill/>
        </p:spPr>
        <p:txBody>
          <a:bodyPr wrap="square">
            <a:spAutoFit/>
          </a:bodyPr>
          <a:lstStyle/>
          <a:p>
            <a:r>
              <a:rPr lang="ru-RU" dirty="0"/>
              <a:t>45. </a:t>
            </a:r>
            <a:r>
              <a:rPr lang="en-US" dirty="0"/>
              <a:t>Miller, J., </a:t>
            </a:r>
            <a:r>
              <a:rPr lang="en-US" dirty="0" err="1"/>
              <a:t>Schmatz</a:t>
            </a:r>
            <a:r>
              <a:rPr lang="en-US" dirty="0"/>
              <a:t>, C., Schultz, A., 1988. Lumbar disc degeneration:</a:t>
            </a:r>
            <a:r>
              <a:rPr lang="ru-RU" dirty="0"/>
              <a:t> </a:t>
            </a:r>
            <a:r>
              <a:rPr lang="en-US" dirty="0"/>
              <a:t>correlation with age, sex, and spine level in 600 autopsy specimens.</a:t>
            </a:r>
            <a:r>
              <a:rPr lang="ru-RU" dirty="0"/>
              <a:t> </a:t>
            </a:r>
            <a:r>
              <a:rPr lang="en-US" dirty="0"/>
              <a:t>Spine 13, 173–178.</a:t>
            </a:r>
            <a:endParaRPr lang="ru-RU" dirty="0"/>
          </a:p>
        </p:txBody>
      </p:sp>
      <p:sp>
        <p:nvSpPr>
          <p:cNvPr id="18" name="TextBox 17">
            <a:extLst>
              <a:ext uri="{FF2B5EF4-FFF2-40B4-BE49-F238E27FC236}">
                <a16:creationId xmlns:a16="http://schemas.microsoft.com/office/drawing/2014/main" id="{45DD66F8-BE5B-4921-AC5E-B7B5E7D5C503}"/>
              </a:ext>
            </a:extLst>
          </p:cNvPr>
          <p:cNvSpPr txBox="1"/>
          <p:nvPr/>
        </p:nvSpPr>
        <p:spPr>
          <a:xfrm>
            <a:off x="288674" y="3278329"/>
            <a:ext cx="11279933" cy="923330"/>
          </a:xfrm>
          <a:prstGeom prst="rect">
            <a:avLst/>
          </a:prstGeom>
          <a:noFill/>
        </p:spPr>
        <p:txBody>
          <a:bodyPr wrap="square">
            <a:spAutoFit/>
          </a:bodyPr>
          <a:lstStyle/>
          <a:p>
            <a:r>
              <a:rPr lang="en-US" dirty="0"/>
              <a:t>46. </a:t>
            </a:r>
            <a:r>
              <a:rPr lang="en-US" dirty="0" err="1"/>
              <a:t>Gunzburg</a:t>
            </a:r>
            <a:r>
              <a:rPr lang="en-US" dirty="0"/>
              <a:t>, R., Parkinson, R., Moore, R., </a:t>
            </a:r>
            <a:r>
              <a:rPr lang="en-US" dirty="0" err="1"/>
              <a:t>Cantraine</a:t>
            </a:r>
            <a:r>
              <a:rPr lang="en-US" dirty="0"/>
              <a:t>, F., Hutton, W., Vernon-Roberts, B., Fraser, R., 1992. A cadaveric study comparing discography, magnetic resonance imaging, histology, and mechanical behavior of the human lumbar disc. Spine 17, 417–426.</a:t>
            </a:r>
            <a:endParaRPr lang="ru-RU" dirty="0"/>
          </a:p>
        </p:txBody>
      </p:sp>
      <p:sp>
        <p:nvSpPr>
          <p:cNvPr id="22" name="TextBox 21">
            <a:extLst>
              <a:ext uri="{FF2B5EF4-FFF2-40B4-BE49-F238E27FC236}">
                <a16:creationId xmlns:a16="http://schemas.microsoft.com/office/drawing/2014/main" id="{DA0921BA-24FE-4BFD-A126-F93B328887DC}"/>
              </a:ext>
            </a:extLst>
          </p:cNvPr>
          <p:cNvSpPr txBox="1"/>
          <p:nvPr/>
        </p:nvSpPr>
        <p:spPr>
          <a:xfrm>
            <a:off x="306148" y="4141529"/>
            <a:ext cx="11550492" cy="923330"/>
          </a:xfrm>
          <a:prstGeom prst="rect">
            <a:avLst/>
          </a:prstGeom>
          <a:noFill/>
        </p:spPr>
        <p:txBody>
          <a:bodyPr wrap="square">
            <a:spAutoFit/>
          </a:bodyPr>
          <a:lstStyle/>
          <a:p>
            <a:r>
              <a:rPr lang="ru-RU" dirty="0"/>
              <a:t>47. </a:t>
            </a:r>
            <a:r>
              <a:rPr lang="en-US" dirty="0" err="1"/>
              <a:t>Iatridis</a:t>
            </a:r>
            <a:r>
              <a:rPr lang="en-US" dirty="0"/>
              <a:t>, J.C., </a:t>
            </a:r>
            <a:r>
              <a:rPr lang="en-US" dirty="0" err="1"/>
              <a:t>Setton</a:t>
            </a:r>
            <a:r>
              <a:rPr lang="en-US" dirty="0"/>
              <a:t>, L.A., Foster, R.J., Rawlins, B.A., </a:t>
            </a:r>
            <a:r>
              <a:rPr lang="en-US" dirty="0" err="1"/>
              <a:t>Weidenbaum</a:t>
            </a:r>
            <a:r>
              <a:rPr lang="en-US" dirty="0"/>
              <a:t>,</a:t>
            </a:r>
            <a:r>
              <a:rPr lang="ru-RU" dirty="0"/>
              <a:t> </a:t>
            </a:r>
            <a:r>
              <a:rPr lang="en-US" dirty="0"/>
              <a:t>M., Mow, V.C., 1998. Degeneration affects the anisotropic and</a:t>
            </a:r>
            <a:r>
              <a:rPr lang="ru-RU" dirty="0"/>
              <a:t> </a:t>
            </a:r>
            <a:r>
              <a:rPr lang="en-US" dirty="0"/>
              <a:t>nonlinear behaviors of human anulus fibrosus in compression.</a:t>
            </a:r>
            <a:r>
              <a:rPr lang="ru-RU" dirty="0"/>
              <a:t> </a:t>
            </a:r>
            <a:r>
              <a:rPr lang="en-US" dirty="0"/>
              <a:t>Journal of Biomechanics 31, 535–544.</a:t>
            </a:r>
            <a:endParaRPr lang="ru-RU" dirty="0"/>
          </a:p>
        </p:txBody>
      </p:sp>
      <p:sp>
        <p:nvSpPr>
          <p:cNvPr id="24" name="TextBox 23">
            <a:extLst>
              <a:ext uri="{FF2B5EF4-FFF2-40B4-BE49-F238E27FC236}">
                <a16:creationId xmlns:a16="http://schemas.microsoft.com/office/drawing/2014/main" id="{2353C769-0A90-4C7C-856B-40AE807BFB34}"/>
              </a:ext>
            </a:extLst>
          </p:cNvPr>
          <p:cNvSpPr txBox="1"/>
          <p:nvPr/>
        </p:nvSpPr>
        <p:spPr>
          <a:xfrm>
            <a:off x="306491" y="5004729"/>
            <a:ext cx="11550149" cy="646331"/>
          </a:xfrm>
          <a:prstGeom prst="rect">
            <a:avLst/>
          </a:prstGeom>
          <a:noFill/>
        </p:spPr>
        <p:txBody>
          <a:bodyPr wrap="square">
            <a:spAutoFit/>
          </a:bodyPr>
          <a:lstStyle/>
          <a:p>
            <a:pPr algn="l"/>
            <a:r>
              <a:rPr lang="en-US" sz="1800" b="0" i="0" u="none" strike="noStrike" baseline="0" dirty="0"/>
              <a:t>48. Adams, M.A., </a:t>
            </a:r>
            <a:r>
              <a:rPr lang="en-US" sz="1800" b="0" i="0" u="none" strike="noStrike" baseline="0" dirty="0" err="1"/>
              <a:t>Bogduk</a:t>
            </a:r>
            <a:r>
              <a:rPr lang="en-US" sz="1800" b="0" i="0" u="none" strike="noStrike" baseline="0" dirty="0"/>
              <a:t>, N., Burton, K., Dolan, P., 2002. The Biomechanics of Back Pain. Churchill Livingstone, Edinburgh, London, New York.</a:t>
            </a:r>
            <a:endParaRPr lang="ru-RU" dirty="0"/>
          </a:p>
        </p:txBody>
      </p:sp>
      <p:sp>
        <p:nvSpPr>
          <p:cNvPr id="28" name="TextBox 27">
            <a:extLst>
              <a:ext uri="{FF2B5EF4-FFF2-40B4-BE49-F238E27FC236}">
                <a16:creationId xmlns:a16="http://schemas.microsoft.com/office/drawing/2014/main" id="{3D3C6C69-9141-4084-AA35-65874676FE0C}"/>
              </a:ext>
            </a:extLst>
          </p:cNvPr>
          <p:cNvSpPr txBox="1"/>
          <p:nvPr/>
        </p:nvSpPr>
        <p:spPr>
          <a:xfrm>
            <a:off x="288674" y="5604893"/>
            <a:ext cx="11423950" cy="646331"/>
          </a:xfrm>
          <a:prstGeom prst="rect">
            <a:avLst/>
          </a:prstGeom>
          <a:noFill/>
        </p:spPr>
        <p:txBody>
          <a:bodyPr wrap="square">
            <a:spAutoFit/>
          </a:bodyPr>
          <a:lstStyle/>
          <a:p>
            <a:r>
              <a:rPr lang="en-US" dirty="0"/>
              <a:t>49. McNally, D.S., Adams, M.A., 1992. Internal intervertebral disc mechanics as revealed by stress profilometry. Spine 17, 66–73.</a:t>
            </a:r>
            <a:endParaRPr lang="ru-RU" dirty="0"/>
          </a:p>
        </p:txBody>
      </p:sp>
      <p:sp>
        <p:nvSpPr>
          <p:cNvPr id="32" name="TextBox 31">
            <a:extLst>
              <a:ext uri="{FF2B5EF4-FFF2-40B4-BE49-F238E27FC236}">
                <a16:creationId xmlns:a16="http://schemas.microsoft.com/office/drawing/2014/main" id="{F51836E7-3B6B-41AB-84FC-610A9EBB8D8E}"/>
              </a:ext>
            </a:extLst>
          </p:cNvPr>
          <p:cNvSpPr txBox="1"/>
          <p:nvPr/>
        </p:nvSpPr>
        <p:spPr>
          <a:xfrm>
            <a:off x="288674" y="6251224"/>
            <a:ext cx="11711982" cy="646331"/>
          </a:xfrm>
          <a:prstGeom prst="rect">
            <a:avLst/>
          </a:prstGeom>
          <a:noFill/>
        </p:spPr>
        <p:txBody>
          <a:bodyPr wrap="square">
            <a:spAutoFit/>
          </a:bodyPr>
          <a:lstStyle/>
          <a:p>
            <a:r>
              <a:rPr lang="en-US" dirty="0"/>
              <a:t>50. </a:t>
            </a:r>
            <a:r>
              <a:rPr lang="en-US" dirty="0" err="1"/>
              <a:t>Acaroglu</a:t>
            </a:r>
            <a:r>
              <a:rPr lang="en-US" dirty="0"/>
              <a:t>, E.R., </a:t>
            </a:r>
            <a:r>
              <a:rPr lang="en-US" dirty="0" err="1"/>
              <a:t>Iatridis</a:t>
            </a:r>
            <a:r>
              <a:rPr lang="en-US" dirty="0"/>
              <a:t>, J.C., </a:t>
            </a:r>
            <a:r>
              <a:rPr lang="en-US" dirty="0" err="1"/>
              <a:t>Setton</a:t>
            </a:r>
            <a:r>
              <a:rPr lang="en-US" dirty="0"/>
              <a:t>, L.A., Foster, R.J., Mow, V.C., </a:t>
            </a:r>
            <a:r>
              <a:rPr lang="en-US" dirty="0" err="1"/>
              <a:t>Weidenbaum</a:t>
            </a:r>
            <a:r>
              <a:rPr lang="en-US" dirty="0"/>
              <a:t>, M., 1995. Degeneration and aging affect the tensile behavior of human lumbar anulus fibrosus. Spine 20, 2690–2701.</a:t>
            </a:r>
            <a:endParaRPr lang="ru-RU" dirty="0"/>
          </a:p>
        </p:txBody>
      </p:sp>
    </p:spTree>
    <p:extLst>
      <p:ext uri="{BB962C8B-B14F-4D97-AF65-F5344CB8AC3E}">
        <p14:creationId xmlns:p14="http://schemas.microsoft.com/office/powerpoint/2010/main" val="314592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AB0781-4462-4B40-ACA0-F43B7EFAA676}"/>
              </a:ext>
            </a:extLst>
          </p:cNvPr>
          <p:cNvSpPr>
            <a:spLocks noGrp="1"/>
          </p:cNvSpPr>
          <p:nvPr>
            <p:ph type="title"/>
          </p:nvPr>
        </p:nvSpPr>
        <p:spPr/>
        <p:txBody>
          <a:bodyPr/>
          <a:lstStyle/>
          <a:p>
            <a:r>
              <a:rPr lang="ru-RU" dirty="0"/>
              <a:t>Список литературы (продолжение)</a:t>
            </a:r>
          </a:p>
        </p:txBody>
      </p:sp>
      <p:sp>
        <p:nvSpPr>
          <p:cNvPr id="6" name="TextBox 5">
            <a:extLst>
              <a:ext uri="{FF2B5EF4-FFF2-40B4-BE49-F238E27FC236}">
                <a16:creationId xmlns:a16="http://schemas.microsoft.com/office/drawing/2014/main" id="{A8225F7C-9B27-423C-ACA1-1FE5BEF6D5D5}"/>
              </a:ext>
            </a:extLst>
          </p:cNvPr>
          <p:cNvSpPr txBox="1"/>
          <p:nvPr/>
        </p:nvSpPr>
        <p:spPr>
          <a:xfrm>
            <a:off x="335360" y="1628800"/>
            <a:ext cx="11665296" cy="646331"/>
          </a:xfrm>
          <a:prstGeom prst="rect">
            <a:avLst/>
          </a:prstGeom>
          <a:noFill/>
        </p:spPr>
        <p:txBody>
          <a:bodyPr wrap="square">
            <a:spAutoFit/>
          </a:bodyPr>
          <a:lstStyle/>
          <a:p>
            <a:r>
              <a:rPr lang="en-US" dirty="0"/>
              <a:t>51. Mimura, M., Panjabi, M.M., </a:t>
            </a:r>
            <a:r>
              <a:rPr lang="en-US" dirty="0" err="1"/>
              <a:t>Oxland</a:t>
            </a:r>
            <a:r>
              <a:rPr lang="en-US" dirty="0"/>
              <a:t>, T.R., Crisco, J.J., Yamamoto, I., Vasavada, A., 1994. Disc degeneration affects the multidirectional flexibility of the lumbar spine. Spine 19, 1371–1380.</a:t>
            </a:r>
            <a:endParaRPr lang="ru-RU" dirty="0"/>
          </a:p>
        </p:txBody>
      </p:sp>
      <p:sp>
        <p:nvSpPr>
          <p:cNvPr id="10" name="TextBox 9">
            <a:extLst>
              <a:ext uri="{FF2B5EF4-FFF2-40B4-BE49-F238E27FC236}">
                <a16:creationId xmlns:a16="http://schemas.microsoft.com/office/drawing/2014/main" id="{1A169AA4-AF44-4DAF-AC36-45E46C931E4F}"/>
              </a:ext>
            </a:extLst>
          </p:cNvPr>
          <p:cNvSpPr txBox="1"/>
          <p:nvPr/>
        </p:nvSpPr>
        <p:spPr>
          <a:xfrm>
            <a:off x="312436" y="2278455"/>
            <a:ext cx="11688219" cy="646331"/>
          </a:xfrm>
          <a:prstGeom prst="rect">
            <a:avLst/>
          </a:prstGeom>
          <a:noFill/>
        </p:spPr>
        <p:txBody>
          <a:bodyPr wrap="square">
            <a:spAutoFit/>
          </a:bodyPr>
          <a:lstStyle/>
          <a:p>
            <a:r>
              <a:rPr lang="en-US" dirty="0"/>
              <a:t>52. Butler, D., </a:t>
            </a:r>
            <a:r>
              <a:rPr lang="en-US" dirty="0" err="1"/>
              <a:t>Trafimow</a:t>
            </a:r>
            <a:r>
              <a:rPr lang="en-US" dirty="0"/>
              <a:t>, J., Andersson, G., McNeill, T., </a:t>
            </a:r>
            <a:r>
              <a:rPr lang="en-US" dirty="0" err="1"/>
              <a:t>Huckman</a:t>
            </a:r>
            <a:r>
              <a:rPr lang="en-US" dirty="0"/>
              <a:t>, M., 1990. Disc degenerate before facets. Spine 15, 111–113.</a:t>
            </a:r>
            <a:endParaRPr lang="ru-RU" dirty="0"/>
          </a:p>
        </p:txBody>
      </p:sp>
      <p:sp>
        <p:nvSpPr>
          <p:cNvPr id="14" name="TextBox 13">
            <a:extLst>
              <a:ext uri="{FF2B5EF4-FFF2-40B4-BE49-F238E27FC236}">
                <a16:creationId xmlns:a16="http://schemas.microsoft.com/office/drawing/2014/main" id="{B14FF421-E200-4655-94C8-7B57828DE6BB}"/>
              </a:ext>
            </a:extLst>
          </p:cNvPr>
          <p:cNvSpPr txBox="1"/>
          <p:nvPr/>
        </p:nvSpPr>
        <p:spPr>
          <a:xfrm>
            <a:off x="339241" y="2878620"/>
            <a:ext cx="11544204" cy="646331"/>
          </a:xfrm>
          <a:prstGeom prst="rect">
            <a:avLst/>
          </a:prstGeom>
          <a:noFill/>
        </p:spPr>
        <p:txBody>
          <a:bodyPr wrap="square">
            <a:spAutoFit/>
          </a:bodyPr>
          <a:lstStyle/>
          <a:p>
            <a:r>
              <a:rPr lang="en-US" dirty="0"/>
              <a:t>53. </a:t>
            </a:r>
            <a:r>
              <a:rPr lang="en-US" dirty="0" err="1"/>
              <a:t>Kurowski</a:t>
            </a:r>
            <a:r>
              <a:rPr lang="en-US" dirty="0"/>
              <a:t>, P., Kubo, A., 1986. The relationship of degeneration of the intervertebral disc to mechanical loading conditions on lumbar vertebrae. Spine 11, 726–731.</a:t>
            </a:r>
            <a:endParaRPr lang="ru-RU" dirty="0"/>
          </a:p>
        </p:txBody>
      </p:sp>
      <p:sp>
        <p:nvSpPr>
          <p:cNvPr id="18" name="TextBox 17">
            <a:extLst>
              <a:ext uri="{FF2B5EF4-FFF2-40B4-BE49-F238E27FC236}">
                <a16:creationId xmlns:a16="http://schemas.microsoft.com/office/drawing/2014/main" id="{1DFD8BA8-50B6-4693-97D1-B0E1F7782E9D}"/>
              </a:ext>
            </a:extLst>
          </p:cNvPr>
          <p:cNvSpPr txBox="1"/>
          <p:nvPr/>
        </p:nvSpPr>
        <p:spPr>
          <a:xfrm>
            <a:off x="366046" y="3478784"/>
            <a:ext cx="11490594" cy="646331"/>
          </a:xfrm>
          <a:prstGeom prst="rect">
            <a:avLst/>
          </a:prstGeom>
          <a:noFill/>
        </p:spPr>
        <p:txBody>
          <a:bodyPr wrap="square">
            <a:spAutoFit/>
          </a:bodyPr>
          <a:lstStyle/>
          <a:p>
            <a:r>
              <a:rPr lang="en-US" dirty="0"/>
              <a:t>54. Kim, Y.E., Goel, V.K., Weinstein, J.N., Lim, T.H., 1991. Effect of disc degeneration at one level on the adjacent level in axial mode. Spine 16, 331–335.</a:t>
            </a:r>
            <a:endParaRPr lang="ru-RU" dirty="0"/>
          </a:p>
        </p:txBody>
      </p:sp>
      <p:sp>
        <p:nvSpPr>
          <p:cNvPr id="22" name="TextBox 21">
            <a:extLst>
              <a:ext uri="{FF2B5EF4-FFF2-40B4-BE49-F238E27FC236}">
                <a16:creationId xmlns:a16="http://schemas.microsoft.com/office/drawing/2014/main" id="{3270B6D8-A0A9-495C-8A4C-88645B074339}"/>
              </a:ext>
            </a:extLst>
          </p:cNvPr>
          <p:cNvSpPr txBox="1"/>
          <p:nvPr/>
        </p:nvSpPr>
        <p:spPr>
          <a:xfrm>
            <a:off x="366046" y="4110290"/>
            <a:ext cx="11490594" cy="646331"/>
          </a:xfrm>
          <a:prstGeom prst="rect">
            <a:avLst/>
          </a:prstGeom>
          <a:noFill/>
        </p:spPr>
        <p:txBody>
          <a:bodyPr wrap="square">
            <a:spAutoFit/>
          </a:bodyPr>
          <a:lstStyle/>
          <a:p>
            <a:r>
              <a:rPr lang="en-US" dirty="0"/>
              <a:t>55. </a:t>
            </a:r>
            <a:r>
              <a:rPr lang="en-US" dirty="0" err="1"/>
              <a:t>Shirado</a:t>
            </a:r>
            <a:r>
              <a:rPr lang="en-US" dirty="0"/>
              <a:t>, O., Kaneda, K., Tadano, S., Ishikawa, H., McAfee, P.C., Warden, K.E., 1992. Influence of disc degeneration on mechanism of thoracolumbar burst fractures. Spine 17, 286–292.</a:t>
            </a:r>
            <a:endParaRPr lang="ru-RU" dirty="0"/>
          </a:p>
        </p:txBody>
      </p:sp>
      <p:sp>
        <p:nvSpPr>
          <p:cNvPr id="24" name="TextBox 23">
            <a:extLst>
              <a:ext uri="{FF2B5EF4-FFF2-40B4-BE49-F238E27FC236}">
                <a16:creationId xmlns:a16="http://schemas.microsoft.com/office/drawing/2014/main" id="{8C9765D0-00E8-4680-9CBA-7E3850AE12A4}"/>
              </a:ext>
            </a:extLst>
          </p:cNvPr>
          <p:cNvSpPr txBox="1"/>
          <p:nvPr/>
        </p:nvSpPr>
        <p:spPr>
          <a:xfrm>
            <a:off x="422711" y="5717993"/>
            <a:ext cx="11377263" cy="923330"/>
          </a:xfrm>
          <a:prstGeom prst="rect">
            <a:avLst/>
          </a:prstGeom>
          <a:noFill/>
        </p:spPr>
        <p:txBody>
          <a:bodyPr wrap="square">
            <a:spAutoFit/>
          </a:bodyPr>
          <a:lstStyle/>
          <a:p>
            <a:pPr algn="l"/>
            <a:r>
              <a:rPr lang="en-US" sz="1800" b="0" i="0" u="none" strike="noStrike" baseline="0" dirty="0"/>
              <a:t>57. </a:t>
            </a:r>
            <a:r>
              <a:rPr lang="en-US" sz="1800" b="0" i="0" u="none" strike="noStrike" baseline="0" dirty="0" err="1"/>
              <a:t>Kumaresan</a:t>
            </a:r>
            <a:r>
              <a:rPr lang="en-US" sz="1800" b="0" i="0" u="none" strike="noStrike" baseline="0" dirty="0"/>
              <a:t>, S., </a:t>
            </a:r>
            <a:r>
              <a:rPr lang="en-US" sz="1800" b="0" i="0" u="none" strike="noStrike" baseline="0" dirty="0" err="1"/>
              <a:t>Yoganandan</a:t>
            </a:r>
            <a:r>
              <a:rPr lang="en-US" sz="1800" b="0" i="0" u="none" strike="noStrike" baseline="0" dirty="0"/>
              <a:t>, N., </a:t>
            </a:r>
            <a:r>
              <a:rPr lang="en-US" sz="1800" b="0" i="0" u="none" strike="noStrike" baseline="0" dirty="0" err="1"/>
              <a:t>Pintar</a:t>
            </a:r>
            <a:r>
              <a:rPr lang="en-US" sz="1800" b="0" i="0" u="none" strike="noStrike" baseline="0" dirty="0"/>
              <a:t>, F.A., </a:t>
            </a:r>
            <a:r>
              <a:rPr lang="en-US" sz="1800" b="0" i="0" u="none" strike="noStrike" baseline="0" dirty="0" err="1"/>
              <a:t>Maiman</a:t>
            </a:r>
            <a:r>
              <a:rPr lang="en-US" sz="1800" b="0" i="0" u="none" strike="noStrike" baseline="0" dirty="0"/>
              <a:t>, D.J., Goel, V.K., 2001. Contribution of disc degeneration to osteophyte formation in the cervical spine: a biomechanical investigation. Journal of </a:t>
            </a:r>
            <a:r>
              <a:rPr lang="en-US" sz="1800" b="0" i="0" u="none" strike="noStrike" baseline="0" dirty="0" err="1"/>
              <a:t>Orthopaedic</a:t>
            </a:r>
            <a:r>
              <a:rPr lang="en-US" sz="1800" b="0" i="0" u="none" strike="noStrike" baseline="0" dirty="0"/>
              <a:t> Research 19, 977–984.</a:t>
            </a:r>
            <a:endParaRPr lang="ru-RU" dirty="0"/>
          </a:p>
        </p:txBody>
      </p:sp>
      <p:sp>
        <p:nvSpPr>
          <p:cNvPr id="28" name="TextBox 27">
            <a:extLst>
              <a:ext uri="{FF2B5EF4-FFF2-40B4-BE49-F238E27FC236}">
                <a16:creationId xmlns:a16="http://schemas.microsoft.com/office/drawing/2014/main" id="{03321ED7-F976-49F8-84DA-4B551A84132A}"/>
              </a:ext>
            </a:extLst>
          </p:cNvPr>
          <p:cNvSpPr txBox="1"/>
          <p:nvPr/>
        </p:nvSpPr>
        <p:spPr>
          <a:xfrm>
            <a:off x="401336" y="4764201"/>
            <a:ext cx="11145897" cy="923330"/>
          </a:xfrm>
          <a:prstGeom prst="rect">
            <a:avLst/>
          </a:prstGeom>
          <a:noFill/>
        </p:spPr>
        <p:txBody>
          <a:bodyPr wrap="square">
            <a:spAutoFit/>
          </a:bodyPr>
          <a:lstStyle/>
          <a:p>
            <a:r>
              <a:rPr lang="en-US" dirty="0"/>
              <a:t>56. </a:t>
            </a:r>
            <a:r>
              <a:rPr lang="en-US" dirty="0" err="1"/>
              <a:t>Goto</a:t>
            </a:r>
            <a:r>
              <a:rPr lang="en-US" dirty="0"/>
              <a:t>, K., Tajima, N., </a:t>
            </a:r>
            <a:r>
              <a:rPr lang="en-US" dirty="0" err="1"/>
              <a:t>Chosa</a:t>
            </a:r>
            <a:r>
              <a:rPr lang="en-US" dirty="0"/>
              <a:t>, E., </a:t>
            </a:r>
            <a:r>
              <a:rPr lang="en-US" dirty="0" err="1"/>
              <a:t>Totoribe</a:t>
            </a:r>
            <a:r>
              <a:rPr lang="en-US" dirty="0"/>
              <a:t>, K., Kuroki, H., </a:t>
            </a:r>
            <a:r>
              <a:rPr lang="en-US" dirty="0" err="1"/>
              <a:t>Arizumi</a:t>
            </a:r>
            <a:r>
              <a:rPr lang="en-US" dirty="0"/>
              <a:t>, Y., Takashi, A., 2002. Mechanical analysis of the lumbar vertebrae in a three-dimensional finite element method model in which intradiscal pressure in the nucleus pulposus was used to establish the model. Journal of </a:t>
            </a:r>
            <a:r>
              <a:rPr lang="en-US" dirty="0" err="1"/>
              <a:t>Orthopaedic</a:t>
            </a:r>
            <a:r>
              <a:rPr lang="en-US" dirty="0"/>
              <a:t> Science 7, 243–246.</a:t>
            </a:r>
            <a:endParaRPr lang="ru-RU" dirty="0"/>
          </a:p>
        </p:txBody>
      </p:sp>
    </p:spTree>
    <p:extLst>
      <p:ext uri="{BB962C8B-B14F-4D97-AF65-F5344CB8AC3E}">
        <p14:creationId xmlns:p14="http://schemas.microsoft.com/office/powerpoint/2010/main" val="271990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878D34-2BDD-4E4A-B19F-A3FFD097272D}"/>
              </a:ext>
            </a:extLst>
          </p:cNvPr>
          <p:cNvSpPr>
            <a:spLocks noGrp="1"/>
          </p:cNvSpPr>
          <p:nvPr>
            <p:ph type="title"/>
          </p:nvPr>
        </p:nvSpPr>
        <p:spPr/>
        <p:txBody>
          <a:bodyPr/>
          <a:lstStyle/>
          <a:p>
            <a:r>
              <a:rPr lang="ru-RU" dirty="0"/>
              <a:t>Список литературы (продолжение)</a:t>
            </a:r>
          </a:p>
        </p:txBody>
      </p:sp>
      <p:sp>
        <p:nvSpPr>
          <p:cNvPr id="6" name="TextBox 5">
            <a:extLst>
              <a:ext uri="{FF2B5EF4-FFF2-40B4-BE49-F238E27FC236}">
                <a16:creationId xmlns:a16="http://schemas.microsoft.com/office/drawing/2014/main" id="{D144CFA9-DB02-461A-BEB0-3C884B67F7C9}"/>
              </a:ext>
            </a:extLst>
          </p:cNvPr>
          <p:cNvSpPr txBox="1"/>
          <p:nvPr/>
        </p:nvSpPr>
        <p:spPr>
          <a:xfrm>
            <a:off x="191344" y="1628800"/>
            <a:ext cx="11593288" cy="646331"/>
          </a:xfrm>
          <a:prstGeom prst="rect">
            <a:avLst/>
          </a:prstGeom>
          <a:noFill/>
        </p:spPr>
        <p:txBody>
          <a:bodyPr wrap="square">
            <a:spAutoFit/>
          </a:bodyPr>
          <a:lstStyle/>
          <a:p>
            <a:r>
              <a:rPr lang="en-US" dirty="0"/>
              <a:t>58. Zander, T., Rohlmann, A., </a:t>
            </a:r>
            <a:r>
              <a:rPr lang="en-US" dirty="0" err="1"/>
              <a:t>Calisse</a:t>
            </a:r>
            <a:r>
              <a:rPr lang="en-US" dirty="0"/>
              <a:t>, J., Bergmann, G., 2001. Estimation of muscle forces in the lumbar spine during upper-body inclination. Clinical Biomechanics 16, 73–80.</a:t>
            </a:r>
            <a:endParaRPr lang="ru-RU" dirty="0"/>
          </a:p>
        </p:txBody>
      </p:sp>
    </p:spTree>
    <p:extLst>
      <p:ext uri="{BB962C8B-B14F-4D97-AF65-F5344CB8AC3E}">
        <p14:creationId xmlns:p14="http://schemas.microsoft.com/office/powerpoint/2010/main" val="32860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6DE913-ECDB-4FF7-B9A2-44E8DBD077C6}"/>
              </a:ext>
            </a:extLst>
          </p:cNvPr>
          <p:cNvSpPr>
            <a:spLocks noGrp="1"/>
          </p:cNvSpPr>
          <p:nvPr>
            <p:ph type="title"/>
          </p:nvPr>
        </p:nvSpPr>
        <p:spPr/>
        <p:txBody>
          <a:bodyPr/>
          <a:lstStyle/>
          <a:p>
            <a:r>
              <a:rPr lang="ru-RU" dirty="0"/>
              <a:t>Моделирование</a:t>
            </a:r>
          </a:p>
        </p:txBody>
      </p:sp>
      <p:sp>
        <p:nvSpPr>
          <p:cNvPr id="3" name="TextBox 2">
            <a:extLst>
              <a:ext uri="{FF2B5EF4-FFF2-40B4-BE49-F238E27FC236}">
                <a16:creationId xmlns:a16="http://schemas.microsoft.com/office/drawing/2014/main" id="{B4EE9F77-05F2-482D-9340-2C1B3F1A8EB9}"/>
              </a:ext>
            </a:extLst>
          </p:cNvPr>
          <p:cNvSpPr txBox="1"/>
          <p:nvPr/>
        </p:nvSpPr>
        <p:spPr>
          <a:xfrm>
            <a:off x="767408" y="1700808"/>
            <a:ext cx="10873208" cy="4801314"/>
          </a:xfrm>
          <a:prstGeom prst="rect">
            <a:avLst/>
          </a:prstGeom>
          <a:noFill/>
        </p:spPr>
        <p:txBody>
          <a:bodyPr wrap="square" rtlCol="0">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Возникает повышенный интерес к изучению биомеханики фасеточных суставов.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Конечно-элементный анализ биомеханики позвоночника может быть полезен для оценки различных сценариев ряда заболеваний позвоночника или связанных с ними хирургических вмешательств</a:t>
            </a:r>
            <a:r>
              <a:rPr lang="ru-RU" sz="1800" dirty="0">
                <a:solidFill>
                  <a:srgbClr val="000000"/>
                </a:solidFill>
                <a:effectLst/>
                <a:latin typeface="Microsoft Sans Serif" panose="020B0604020202020204" pitchFamily="34" charset="0"/>
                <a:ea typeface="Microsoft Sans Serif" panose="020B0604020202020204" pitchFamily="34" charset="0"/>
              </a:rPr>
              <a:t>:</a:t>
            </a:r>
          </a:p>
          <a:p>
            <a:endParaRPr lang="en-US" dirty="0">
              <a:solidFill>
                <a:srgbClr val="000000"/>
              </a:solidFill>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en-US" dirty="0">
                <a:solidFill>
                  <a:srgbClr val="000000"/>
                </a:solidFill>
                <a:latin typeface="Microsoft Sans Serif" panose="020B0604020202020204" pitchFamily="34" charset="0"/>
                <a:ea typeface="Microsoft Sans Serif" panose="020B0604020202020204" pitchFamily="34" charset="0"/>
              </a:rPr>
              <a:t>Rohlmann</a:t>
            </a:r>
            <a:r>
              <a:rPr lang="ru-RU" dirty="0">
                <a:solidFill>
                  <a:srgbClr val="000000"/>
                </a:solidFill>
                <a:latin typeface="Microsoft Sans Serif" panose="020B0604020202020204" pitchFamily="34" charset="0"/>
                <a:ea typeface="Microsoft Sans Serif" panose="020B0604020202020204" pitchFamily="34" charset="0"/>
              </a:rPr>
              <a:t> - Анализ влияния дегенерации диска на механическое поведение поясничного двигательного сегмента с использованием метода конечных элементов</a:t>
            </a:r>
            <a:r>
              <a:rPr lang="en-US" dirty="0">
                <a:solidFill>
                  <a:srgbClr val="000000"/>
                </a:solidFill>
                <a:latin typeface="Microsoft Sans Serif" panose="020B0604020202020204" pitchFamily="34" charset="0"/>
                <a:ea typeface="Microsoft Sans Serif" panose="020B0604020202020204" pitchFamily="34" charset="0"/>
              </a:rPr>
              <a:t> [</a:t>
            </a:r>
            <a:r>
              <a:rPr lang="en-US" dirty="0">
                <a:solidFill>
                  <a:srgbClr val="000000"/>
                </a:solidFill>
                <a:latin typeface="Microsoft Sans Serif" panose="020B0604020202020204" pitchFamily="34" charset="0"/>
                <a:ea typeface="Microsoft Sans Serif" panose="020B0604020202020204" pitchFamily="34" charset="0"/>
                <a:hlinkClick r:id="rId2" action="ppaction://hlinksldjump"/>
              </a:rPr>
              <a:t>6</a:t>
            </a:r>
            <a:r>
              <a:rPr lang="en-US" dirty="0">
                <a:solidFill>
                  <a:srgbClr val="000000"/>
                </a:solidFill>
                <a:latin typeface="Microsoft Sans Serif" panose="020B0604020202020204" pitchFamily="34" charset="0"/>
                <a:ea typeface="Microsoft Sans Serif" panose="020B0604020202020204" pitchFamily="34" charset="0"/>
              </a:rPr>
              <a:t>]</a:t>
            </a:r>
            <a:endParaRPr lang="ru-RU" dirty="0">
              <a:solidFill>
                <a:srgbClr val="000000"/>
              </a:solidFill>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en-US" sz="1800" dirty="0">
                <a:solidFill>
                  <a:srgbClr val="000000"/>
                </a:solidFill>
                <a:effectLst/>
                <a:latin typeface="Microsoft Sans Serif" panose="020B0604020202020204" pitchFamily="34" charset="0"/>
                <a:ea typeface="Microsoft Sans Serif" panose="020B0604020202020204" pitchFamily="34" charset="0"/>
              </a:rPr>
              <a:t>Bashkuev</a:t>
            </a:r>
            <a:r>
              <a:rPr lang="ru-RU" sz="1800" dirty="0">
                <a:solidFill>
                  <a:srgbClr val="000000"/>
                </a:solidFill>
                <a:effectLst/>
                <a:latin typeface="Microsoft Sans Serif" panose="020B0604020202020204" pitchFamily="34" charset="0"/>
                <a:ea typeface="Microsoft Sans Serif" panose="020B0604020202020204" pitchFamily="34" charset="0"/>
              </a:rPr>
              <a:t> - Влияние дегенерации диска на механическое поведение поясничного отдела позвоночника человека: вероятностное исследование методом конечных элементов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3" action="ppaction://hlinksldjump"/>
              </a:rPr>
              <a:t>7</a:t>
            </a:r>
            <a:r>
              <a:rPr lang="en-US" sz="1800" dirty="0">
                <a:solidFill>
                  <a:srgbClr val="000000"/>
                </a:solidFill>
                <a:effectLst/>
                <a:latin typeface="Microsoft Sans Serif" panose="020B0604020202020204" pitchFamily="34" charset="0"/>
                <a:ea typeface="Microsoft Sans Serif" panose="020B0604020202020204" pitchFamily="34" charset="0"/>
              </a:rPr>
              <a:t>]</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Ottardi</a:t>
            </a:r>
            <a:r>
              <a:rPr lang="ru-RU" sz="1800" dirty="0">
                <a:solidFill>
                  <a:srgbClr val="000000"/>
                </a:solidFill>
                <a:effectLst/>
                <a:latin typeface="Microsoft Sans Serif" panose="020B0604020202020204" pitchFamily="34" charset="0"/>
                <a:ea typeface="Microsoft Sans Serif" panose="020B0604020202020204" pitchFamily="34" charset="0"/>
              </a:rPr>
              <a:t> - Анализ методом конечных элементов поясничной дестабилизации после транспедикулярной субтракционной остеотомии </a:t>
            </a:r>
            <a:r>
              <a:rPr lang="en-US" sz="1800" dirty="0">
                <a:solidFill>
                  <a:srgbClr val="000000"/>
                </a:solidFill>
                <a:effectLst/>
                <a:latin typeface="Microsoft Sans Serif" panose="020B0604020202020204" pitchFamily="34" charset="0"/>
                <a:ea typeface="Microsoft Sans Serif" panose="020B0604020202020204" pitchFamily="34" charset="0"/>
              </a:rPr>
              <a:t>[</a:t>
            </a:r>
            <a:r>
              <a:rPr lang="en-US" sz="1800" dirty="0">
                <a:solidFill>
                  <a:srgbClr val="000000"/>
                </a:solidFill>
                <a:effectLst/>
                <a:latin typeface="Microsoft Sans Serif" panose="020B0604020202020204" pitchFamily="34" charset="0"/>
                <a:ea typeface="Microsoft Sans Serif" panose="020B0604020202020204" pitchFamily="34" charset="0"/>
                <a:hlinkClick r:id="rId3" action="ppaction://hlinksldjump"/>
              </a:rPr>
              <a:t>8</a:t>
            </a:r>
            <a:r>
              <a:rPr lang="en-US" sz="1800" dirty="0">
                <a:solidFill>
                  <a:srgbClr val="000000"/>
                </a:solidFill>
                <a:effectLst/>
                <a:latin typeface="Microsoft Sans Serif" panose="020B0604020202020204" pitchFamily="34" charset="0"/>
                <a:ea typeface="Microsoft Sans Serif" panose="020B0604020202020204" pitchFamily="34" charset="0"/>
              </a:rPr>
              <a:t>]</a:t>
            </a:r>
          </a:p>
          <a:p>
            <a:pPr marL="285750" indent="-285750">
              <a:buFont typeface="Arial" panose="020B0604020202020204" pitchFamily="34" charset="0"/>
              <a:buChar char="•"/>
            </a:pPr>
            <a:r>
              <a:rPr lang="fy-NL" sz="1800" dirty="0">
                <a:solidFill>
                  <a:srgbClr val="000000"/>
                </a:solidFill>
                <a:effectLst/>
                <a:latin typeface="Microsoft Sans Serif" panose="020B0604020202020204" pitchFamily="34" charset="0"/>
                <a:ea typeface="Microsoft Sans Serif" panose="020B0604020202020204" pitchFamily="34" charset="0"/>
              </a:rPr>
              <a:t>Calvo-Echenique - </a:t>
            </a:r>
            <a:r>
              <a:rPr lang="ru-RU" sz="1800" dirty="0">
                <a:solidFill>
                  <a:srgbClr val="000000"/>
                </a:solidFill>
                <a:effectLst/>
                <a:latin typeface="Microsoft Sans Serif" panose="020B0604020202020204" pitchFamily="34" charset="0"/>
                <a:ea typeface="Microsoft Sans Serif" panose="020B0604020202020204" pitchFamily="34" charset="0"/>
              </a:rPr>
              <a:t>Проседание отдельного поясничного каркаса: исследование биомеханической чувствительности конструкции и размещения каркаса</a:t>
            </a:r>
            <a:r>
              <a:rPr lang="en-US" sz="1800" dirty="0">
                <a:solidFill>
                  <a:srgbClr val="000000"/>
                </a:solidFill>
                <a:effectLst/>
                <a:latin typeface="Microsoft Sans Serif" panose="020B0604020202020204" pitchFamily="34" charset="0"/>
                <a:ea typeface="Microsoft Sans Serif" panose="020B0604020202020204" pitchFamily="34" charset="0"/>
              </a:rPr>
              <a:t> [</a:t>
            </a:r>
            <a:r>
              <a:rPr lang="en-US" sz="1800" dirty="0">
                <a:solidFill>
                  <a:srgbClr val="000000"/>
                </a:solidFill>
                <a:effectLst/>
                <a:latin typeface="Microsoft Sans Serif" panose="020B0604020202020204" pitchFamily="34" charset="0"/>
                <a:ea typeface="Microsoft Sans Serif" panose="020B0604020202020204" pitchFamily="34" charset="0"/>
                <a:hlinkClick r:id="rId3" action="ppaction://hlinksldjump"/>
              </a:rPr>
              <a:t>9</a:t>
            </a:r>
            <a:r>
              <a:rPr lang="en-US" sz="1800" dirty="0">
                <a:solidFill>
                  <a:srgbClr val="000000"/>
                </a:solidFill>
                <a:effectLst/>
                <a:latin typeface="Microsoft Sans Serif" panose="020B0604020202020204" pitchFamily="34" charset="0"/>
                <a:ea typeface="Microsoft Sans Serif" panose="020B0604020202020204" pitchFamily="34" charset="0"/>
              </a:rPr>
              <a:t>]</a:t>
            </a:r>
            <a:endParaRPr lang="fy-NL" sz="1800" dirty="0">
              <a:solidFill>
                <a:srgbClr val="000000"/>
              </a:solidFill>
              <a:effectLst/>
              <a:latin typeface="Microsoft Sans Serif" panose="020B0604020202020204" pitchFamily="34" charset="0"/>
              <a:ea typeface="Microsoft Sans Serif" panose="020B0604020202020204" pitchFamily="34" charset="0"/>
            </a:endParaRPr>
          </a:p>
          <a:p>
            <a:endParaRPr lang="fy-NL" dirty="0">
              <a:solidFill>
                <a:srgbClr val="000000"/>
              </a:solidFill>
              <a:latin typeface="Microsoft Sans Serif" panose="020B0604020202020204" pitchFamily="34" charset="0"/>
              <a:ea typeface="Microsoft Sans Serif" panose="020B0604020202020204" pitchFamily="34" charset="0"/>
            </a:endParaRPr>
          </a:p>
          <a:p>
            <a:r>
              <a:rPr lang="ru-RU" dirty="0">
                <a:solidFill>
                  <a:srgbClr val="000000"/>
                </a:solidFill>
                <a:latin typeface="Microsoft Sans Serif" panose="020B0604020202020204" pitchFamily="34" charset="0"/>
                <a:ea typeface="Microsoft Sans Serif" panose="020B0604020202020204" pitchFamily="34" charset="0"/>
              </a:rPr>
              <a:t>Анализ </a:t>
            </a:r>
            <a:r>
              <a:rPr lang="fy-NL" sz="1800" dirty="0">
                <a:solidFill>
                  <a:srgbClr val="000000"/>
                </a:solidFill>
                <a:effectLst/>
                <a:latin typeface="Microsoft Sans Serif" panose="020B0604020202020204" pitchFamily="34" charset="0"/>
                <a:ea typeface="Microsoft Sans Serif" panose="020B0604020202020204" pitchFamily="34" charset="0"/>
              </a:rPr>
              <a:t>может дополнять эксперименты </a:t>
            </a:r>
            <a:r>
              <a:rPr lang="fy-NL" sz="1800" i="1" dirty="0">
                <a:solidFill>
                  <a:srgbClr val="000000"/>
                </a:solidFill>
                <a:effectLst/>
                <a:latin typeface="Microsoft Sans Serif" panose="020B0604020202020204" pitchFamily="34" charset="0"/>
                <a:ea typeface="Microsoft Sans Serif" panose="020B0604020202020204" pitchFamily="34" charset="0"/>
              </a:rPr>
              <a:t>in vitro </a:t>
            </a:r>
            <a:r>
              <a:rPr lang="fy-NL" sz="1800" dirty="0">
                <a:solidFill>
                  <a:srgbClr val="000000"/>
                </a:solidFill>
                <a:effectLst/>
                <a:latin typeface="Microsoft Sans Serif" panose="020B0604020202020204" pitchFamily="34" charset="0"/>
                <a:ea typeface="Microsoft Sans Serif" panose="020B0604020202020204" pitchFamily="34" charset="0"/>
              </a:rPr>
              <a:t>или </a:t>
            </a:r>
            <a:r>
              <a:rPr lang="fy-NL" sz="1800" i="1" dirty="0">
                <a:solidFill>
                  <a:srgbClr val="000000"/>
                </a:solidFill>
                <a:effectLst/>
                <a:latin typeface="Microsoft Sans Serif" panose="020B0604020202020204" pitchFamily="34" charset="0"/>
                <a:ea typeface="Microsoft Sans Serif" panose="020B0604020202020204" pitchFamily="34" charset="0"/>
              </a:rPr>
              <a:t>in vivo </a:t>
            </a:r>
            <a:r>
              <a:rPr lang="fy-NL" sz="1800" dirty="0">
                <a:solidFill>
                  <a:srgbClr val="000000"/>
                </a:solidFill>
                <a:effectLst/>
                <a:latin typeface="Microsoft Sans Serif" panose="020B0604020202020204" pitchFamily="34" charset="0"/>
                <a:ea typeface="Microsoft Sans Serif" panose="020B0604020202020204" pitchFamily="34" charset="0"/>
              </a:rPr>
              <a:t>тестированием сценариев и включением более широких вариаций анатомии и дегенерации тканей.</a:t>
            </a:r>
            <a:endParaRPr lang="ru-RU" sz="1800" dirty="0">
              <a:solidFill>
                <a:srgbClr val="000000"/>
              </a:solidFill>
              <a:effectLst/>
              <a:latin typeface="Microsoft Sans Serif" panose="020B0604020202020204" pitchFamily="34" charset="0"/>
              <a:ea typeface="Microsoft Sans Serif" panose="020B0604020202020204" pitchFamily="34" charset="0"/>
            </a:endParaRPr>
          </a:p>
        </p:txBody>
      </p:sp>
    </p:spTree>
    <p:extLst>
      <p:ext uri="{BB962C8B-B14F-4D97-AF65-F5344CB8AC3E}">
        <p14:creationId xmlns:p14="http://schemas.microsoft.com/office/powerpoint/2010/main" val="324931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C22BF7-7C6C-4D67-B3E6-C42A3297CC21}"/>
              </a:ext>
            </a:extLst>
          </p:cNvPr>
          <p:cNvSpPr>
            <a:spLocks noGrp="1"/>
          </p:cNvSpPr>
          <p:nvPr>
            <p:ph type="title"/>
          </p:nvPr>
        </p:nvSpPr>
        <p:spPr/>
        <p:txBody>
          <a:bodyPr/>
          <a:lstStyle/>
          <a:p>
            <a:r>
              <a:rPr lang="ru-RU" dirty="0"/>
              <a:t>Валидация моделей</a:t>
            </a:r>
          </a:p>
        </p:txBody>
      </p:sp>
      <p:sp>
        <p:nvSpPr>
          <p:cNvPr id="6" name="TextBox 5">
            <a:extLst>
              <a:ext uri="{FF2B5EF4-FFF2-40B4-BE49-F238E27FC236}">
                <a16:creationId xmlns:a16="http://schemas.microsoft.com/office/drawing/2014/main" id="{FD3C1350-33ED-4CA4-8E51-CB4517AE9825}"/>
              </a:ext>
            </a:extLst>
          </p:cNvPr>
          <p:cNvSpPr txBox="1"/>
          <p:nvPr/>
        </p:nvSpPr>
        <p:spPr>
          <a:xfrm>
            <a:off x="119336" y="1844824"/>
            <a:ext cx="12072664" cy="3693319"/>
          </a:xfrm>
          <a:prstGeom prst="rect">
            <a:avLst/>
          </a:prstGeom>
          <a:noFill/>
        </p:spPr>
        <p:txBody>
          <a:bodyPr wrap="square">
            <a:spAutoFit/>
          </a:bodyPr>
          <a:lstStyle/>
          <a:p>
            <a:r>
              <a:rPr lang="ru-RU" dirty="0"/>
              <a:t>Ключевыми требованиями для использования моделей </a:t>
            </a:r>
            <a:r>
              <a:rPr lang="ru-RU" i="1" dirty="0"/>
              <a:t>in </a:t>
            </a:r>
            <a:r>
              <a:rPr lang="fy-NL" sz="1800" i="1" dirty="0">
                <a:solidFill>
                  <a:srgbClr val="000000"/>
                </a:solidFill>
                <a:effectLst/>
                <a:latin typeface="Microsoft Sans Serif" panose="020B0604020202020204" pitchFamily="34" charset="0"/>
                <a:ea typeface="Microsoft Sans Serif" panose="020B0604020202020204" pitchFamily="34" charset="0"/>
              </a:rPr>
              <a:t>silico </a:t>
            </a:r>
            <a:r>
              <a:rPr lang="fy-NL" sz="1800" dirty="0">
                <a:solidFill>
                  <a:srgbClr val="000000"/>
                </a:solidFill>
                <a:effectLst/>
                <a:latin typeface="Microsoft Sans Serif" panose="020B0604020202020204" pitchFamily="34" charset="0"/>
                <a:ea typeface="Microsoft Sans Serif" panose="020B0604020202020204" pitchFamily="34" charset="0"/>
              </a:rPr>
              <a:t>в клиническом или доклиническом контексте являются оценка их достоверности, определяемая на основе:</a:t>
            </a:r>
          </a:p>
          <a:p>
            <a:endParaRPr lang="fy-NL" sz="1800" dirty="0">
              <a:solidFill>
                <a:srgbClr val="000000"/>
              </a:solidFill>
              <a:effectLst/>
              <a:latin typeface="Microsoft Sans Serif" panose="020B0604020202020204" pitchFamily="34" charset="0"/>
              <a:ea typeface="Microsoft Sans Serif" panose="020B0604020202020204" pitchFamily="34" charset="0"/>
            </a:endParaRPr>
          </a:p>
          <a:p>
            <a:pPr marL="285750" indent="-285750">
              <a:buFont typeface="Arial" panose="020B0604020202020204" pitchFamily="34" charset="0"/>
              <a:buChar char="•"/>
            </a:pPr>
            <a:r>
              <a:rPr lang="fy-NL" sz="1800" dirty="0">
                <a:solidFill>
                  <a:srgbClr val="000000"/>
                </a:solidFill>
                <a:effectLst/>
                <a:latin typeface="+mj-lt"/>
                <a:ea typeface="Microsoft Sans Serif" panose="020B0604020202020204" pitchFamily="34" charset="0"/>
              </a:rPr>
              <a:t>четкого понимания их применимости</a:t>
            </a:r>
            <a:r>
              <a:rPr lang="ru-RU" dirty="0">
                <a:latin typeface="+mj-lt"/>
              </a:rPr>
              <a:t> </a:t>
            </a:r>
            <a:r>
              <a:rPr lang="en-US" dirty="0">
                <a:latin typeface="+mj-lt"/>
              </a:rPr>
              <a:t>[</a:t>
            </a:r>
            <a:r>
              <a:rPr lang="ru-RU" dirty="0">
                <a:latin typeface="+mj-lt"/>
                <a:hlinkClick r:id="rId2" action="ppaction://hlinksldjump"/>
              </a:rPr>
              <a:t>10</a:t>
            </a:r>
            <a:r>
              <a:rPr lang="en-US" dirty="0">
                <a:latin typeface="+mj-lt"/>
              </a:rPr>
              <a:t>]</a:t>
            </a:r>
            <a:br>
              <a:rPr lang="en-US" dirty="0">
                <a:latin typeface="+mj-lt"/>
              </a:rPr>
            </a:br>
            <a:endParaRPr lang="en-US" dirty="0">
              <a:latin typeface="+mj-lt"/>
            </a:endParaRPr>
          </a:p>
          <a:p>
            <a:pPr marL="285750" indent="-285750">
              <a:buFont typeface="Arial" panose="020B0604020202020204" pitchFamily="34" charset="0"/>
              <a:buChar char="•"/>
            </a:pPr>
            <a:r>
              <a:rPr lang="ru-RU" dirty="0"/>
              <a:t>процессов валидации</a:t>
            </a:r>
            <a:r>
              <a:rPr lang="en-US" dirty="0"/>
              <a:t> </a:t>
            </a:r>
            <a:r>
              <a:rPr lang="ru-RU" dirty="0"/>
              <a:t>in </a:t>
            </a:r>
            <a:r>
              <a:rPr lang="ru-RU" dirty="0" err="1"/>
              <a:t>silico</a:t>
            </a:r>
            <a:r>
              <a:rPr lang="ru-RU" dirty="0"/>
              <a:t> — это процесс проверки решения правильных уравнений и использования правильных параметров для данного сценария</a:t>
            </a:r>
            <a:r>
              <a:rPr lang="en-US" dirty="0"/>
              <a:t>. </a:t>
            </a:r>
            <a:r>
              <a:rPr lang="ru-RU" dirty="0"/>
              <a:t>Модель никогда не бывает «действительной» для всех возможных сценариев и приложений; процесс проверки связан с конкретным интересующим вопросом</a:t>
            </a:r>
            <a:r>
              <a:rPr lang="en-US" dirty="0"/>
              <a:t> [</a:t>
            </a:r>
            <a:r>
              <a:rPr lang="en-US" dirty="0">
                <a:hlinkClick r:id="rId3" action="ppaction://hlinksldjump"/>
              </a:rPr>
              <a:t>13</a:t>
            </a:r>
            <a:r>
              <a:rPr lang="en-US" dirty="0"/>
              <a:t>]:</a:t>
            </a:r>
            <a:br>
              <a:rPr lang="en-US" dirty="0"/>
            </a:br>
            <a:endParaRPr lang="en-US" dirty="0"/>
          </a:p>
          <a:p>
            <a:pPr marL="742950" lvl="1" indent="-285750">
              <a:buFont typeface="Arial" panose="020B0604020202020204" pitchFamily="34" charset="0"/>
              <a:buChar char="•"/>
            </a:pPr>
            <a:r>
              <a:rPr lang="en-US" dirty="0"/>
              <a:t>Alison C. Jones, Ruth K. Wilcox - </a:t>
            </a:r>
            <a:r>
              <a:rPr lang="ru-RU" dirty="0"/>
              <a:t>Конечно-элементный анализ позвоночника: к основе проверки, проверки и анализа чувствительности</a:t>
            </a:r>
            <a:r>
              <a:rPr lang="en-US" dirty="0"/>
              <a:t> [</a:t>
            </a:r>
            <a:r>
              <a:rPr lang="en-US" dirty="0">
                <a:hlinkClick r:id="rId2" action="ppaction://hlinksldjump"/>
              </a:rPr>
              <a:t>11</a:t>
            </a:r>
            <a:r>
              <a:rPr lang="en-US" dirty="0"/>
              <a:t>]</a:t>
            </a:r>
            <a:br>
              <a:rPr lang="en-US" dirty="0"/>
            </a:br>
            <a:endParaRPr lang="en-US" dirty="0"/>
          </a:p>
          <a:p>
            <a:pPr marL="742950" lvl="1" indent="-285750">
              <a:buFont typeface="Arial" panose="020B0604020202020204" pitchFamily="34" charset="0"/>
              <a:buChar char="•"/>
            </a:pPr>
            <a:r>
              <a:rPr lang="en-US" dirty="0"/>
              <a:t>Henninger HB - </a:t>
            </a:r>
            <a:r>
              <a:rPr lang="ru-RU" dirty="0"/>
              <a:t>Валидация вычислительных моделей в биомеханике</a:t>
            </a:r>
            <a:r>
              <a:rPr lang="en-US" dirty="0"/>
              <a:t> [</a:t>
            </a:r>
            <a:r>
              <a:rPr lang="en-US" dirty="0">
                <a:hlinkClick r:id="rId2" action="ppaction://hlinksldjump"/>
              </a:rPr>
              <a:t>12</a:t>
            </a:r>
            <a:r>
              <a:rPr lang="en-US" dirty="0"/>
              <a:t>]</a:t>
            </a:r>
          </a:p>
        </p:txBody>
      </p:sp>
      <p:sp>
        <p:nvSpPr>
          <p:cNvPr id="8" name="TextBox 7">
            <a:extLst>
              <a:ext uri="{FF2B5EF4-FFF2-40B4-BE49-F238E27FC236}">
                <a16:creationId xmlns:a16="http://schemas.microsoft.com/office/drawing/2014/main" id="{8D067F25-81F9-48B6-A617-5A3C1B2E0BFC}"/>
              </a:ext>
            </a:extLst>
          </p:cNvPr>
          <p:cNvSpPr txBox="1"/>
          <p:nvPr/>
        </p:nvSpPr>
        <p:spPr>
          <a:xfrm>
            <a:off x="-291832" y="5666884"/>
            <a:ext cx="12457384" cy="1200329"/>
          </a:xfrm>
          <a:prstGeom prst="rect">
            <a:avLst/>
          </a:prstGeom>
          <a:noFill/>
        </p:spPr>
        <p:txBody>
          <a:bodyPr wrap="square">
            <a:spAutoFit/>
          </a:bodyPr>
          <a:lstStyle/>
          <a:p>
            <a:pPr lvl="1"/>
            <a:r>
              <a:rPr lang="ru-RU" dirty="0">
                <a:solidFill>
                  <a:srgbClr val="000000"/>
                </a:solidFill>
                <a:latin typeface="Microsoft Sans Serif" panose="020B0604020202020204" pitchFamily="34" charset="0"/>
                <a:ea typeface="Microsoft Sans Serif" panose="020B0604020202020204" pitchFamily="34" charset="0"/>
              </a:rPr>
              <a:t>В</a:t>
            </a:r>
            <a:r>
              <a:rPr lang="fy-NL" sz="1800" dirty="0">
                <a:solidFill>
                  <a:srgbClr val="000000"/>
                </a:solidFill>
                <a:effectLst/>
                <a:latin typeface="Microsoft Sans Serif" panose="020B0604020202020204" pitchFamily="34" charset="0"/>
                <a:ea typeface="Microsoft Sans Serif" panose="020B0604020202020204" pitchFamily="34" charset="0"/>
              </a:rPr>
              <a:t> большинстве работ </a:t>
            </a:r>
            <a:r>
              <a:rPr lang="ru-RU" sz="1800" dirty="0">
                <a:solidFill>
                  <a:srgbClr val="000000"/>
                </a:solidFill>
                <a:effectLst/>
                <a:latin typeface="Microsoft Sans Serif" panose="020B0604020202020204" pitchFamily="34" charset="0"/>
                <a:ea typeface="Microsoft Sans Serif" panose="020B0604020202020204" pitchFamily="34" charset="0"/>
              </a:rPr>
              <a:t>по валидации </a:t>
            </a:r>
            <a:r>
              <a:rPr lang="fy-NL" sz="1800" dirty="0">
                <a:solidFill>
                  <a:srgbClr val="000000"/>
                </a:solidFill>
                <a:effectLst/>
                <a:latin typeface="Microsoft Sans Serif" panose="020B0604020202020204" pitchFamily="34" charset="0"/>
                <a:ea typeface="Microsoft Sans Serif" panose="020B0604020202020204" pitchFamily="34" charset="0"/>
              </a:rPr>
              <a:t>их результаты сравниваются с экспериментальными или расчетными данными, доступными в литературе. Это обеспечивает процесс проверки, который дает уверенность в том, что модели могут предсказывать результаты в диапазоне значений для заданных выходных данных, представляющих интерес.</a:t>
            </a:r>
            <a:endParaRPr lang="ru-RU" dirty="0"/>
          </a:p>
        </p:txBody>
      </p:sp>
    </p:spTree>
    <p:extLst>
      <p:ext uri="{BB962C8B-B14F-4D97-AF65-F5344CB8AC3E}">
        <p14:creationId xmlns:p14="http://schemas.microsoft.com/office/powerpoint/2010/main" val="297975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8127AE-9364-4C5A-8882-697E03289A74}"/>
              </a:ext>
            </a:extLst>
          </p:cNvPr>
          <p:cNvSpPr>
            <a:spLocks noGrp="1"/>
          </p:cNvSpPr>
          <p:nvPr>
            <p:ph type="title"/>
          </p:nvPr>
        </p:nvSpPr>
        <p:spPr/>
        <p:txBody>
          <a:bodyPr/>
          <a:lstStyle/>
          <a:p>
            <a:r>
              <a:rPr lang="ru-RU" dirty="0"/>
              <a:t>Валидация диапазона движения</a:t>
            </a:r>
          </a:p>
        </p:txBody>
      </p:sp>
      <p:sp>
        <p:nvSpPr>
          <p:cNvPr id="4" name="TextBox 3">
            <a:extLst>
              <a:ext uri="{FF2B5EF4-FFF2-40B4-BE49-F238E27FC236}">
                <a16:creationId xmlns:a16="http://schemas.microsoft.com/office/drawing/2014/main" id="{05D086B1-AC5F-45AC-99E1-3B03C11C352D}"/>
              </a:ext>
            </a:extLst>
          </p:cNvPr>
          <p:cNvSpPr txBox="1"/>
          <p:nvPr/>
        </p:nvSpPr>
        <p:spPr>
          <a:xfrm>
            <a:off x="0" y="1556792"/>
            <a:ext cx="12192000" cy="369332"/>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Большинство конечно-элементных моделей человеческого позвоночника проверяются на диапазон движения</a:t>
            </a:r>
            <a:r>
              <a:rPr lang="ru-RU" sz="1800" dirty="0">
                <a:solidFill>
                  <a:srgbClr val="000000"/>
                </a:solidFill>
                <a:effectLst/>
                <a:latin typeface="Microsoft Sans Serif" panose="020B0604020202020204" pitchFamily="34" charset="0"/>
                <a:ea typeface="Microsoft Sans Serif" panose="020B0604020202020204" pitchFamily="34" charset="0"/>
              </a:rPr>
              <a:t>:</a:t>
            </a:r>
            <a:endParaRPr lang="ru-RU" dirty="0"/>
          </a:p>
        </p:txBody>
      </p:sp>
      <p:sp>
        <p:nvSpPr>
          <p:cNvPr id="8" name="TextBox 7">
            <a:extLst>
              <a:ext uri="{FF2B5EF4-FFF2-40B4-BE49-F238E27FC236}">
                <a16:creationId xmlns:a16="http://schemas.microsoft.com/office/drawing/2014/main" id="{E5668803-8AA1-4515-90A6-D4CED30FC8CC}"/>
              </a:ext>
            </a:extLst>
          </p:cNvPr>
          <p:cNvSpPr txBox="1"/>
          <p:nvPr/>
        </p:nvSpPr>
        <p:spPr>
          <a:xfrm>
            <a:off x="983432" y="1926124"/>
            <a:ext cx="10585176" cy="5632311"/>
          </a:xfrm>
          <a:prstGeom prst="rect">
            <a:avLst/>
          </a:prstGeom>
          <a:noFill/>
        </p:spPr>
        <p:txBody>
          <a:bodyPr wrap="square">
            <a:spAutoFit/>
          </a:bodyPr>
          <a:lstStyle/>
          <a:p>
            <a:pPr marL="285750" indent="-285750">
              <a:buFont typeface="Arial" panose="020B0604020202020204" pitchFamily="34" charset="0"/>
              <a:buChar char="•"/>
            </a:pPr>
            <a:r>
              <a:rPr lang="en-US" dirty="0" err="1"/>
              <a:t>Ayturk</a:t>
            </a:r>
            <a:r>
              <a:rPr lang="en-US" dirty="0"/>
              <a:t> and </a:t>
            </a:r>
            <a:r>
              <a:rPr lang="en-US" dirty="0" err="1"/>
              <a:t>Puttlitz</a:t>
            </a:r>
            <a:r>
              <a:rPr lang="ru-RU" dirty="0"/>
              <a:t> - Чувствительность параметрической конвергенции и проверка конечно-элементной модели поясничного отдела позвоночника человека </a:t>
            </a:r>
            <a:r>
              <a:rPr lang="en-US" dirty="0"/>
              <a:t>[</a:t>
            </a:r>
            <a:r>
              <a:rPr lang="en-US" dirty="0">
                <a:hlinkClick r:id="rId2" action="ppaction://hlinksldjump"/>
              </a:rPr>
              <a:t>14</a:t>
            </a:r>
            <a:r>
              <a:rPr lang="en-US" dirty="0"/>
              <a:t>]</a:t>
            </a:r>
          </a:p>
          <a:p>
            <a:pPr marL="285750" indent="-285750">
              <a:buFont typeface="Arial" panose="020B0604020202020204" pitchFamily="34" charset="0"/>
              <a:buChar char="•"/>
            </a:pPr>
            <a:r>
              <a:rPr lang="en-US" dirty="0"/>
              <a:t>Azari - </a:t>
            </a:r>
            <a:r>
              <a:rPr lang="ru-RU" dirty="0"/>
              <a:t>Комбинированное исследование модели пассивного и активного опорно-двигательного аппарата для оценки распределения нагрузки </a:t>
            </a:r>
            <a:r>
              <a:rPr lang="en-US" dirty="0"/>
              <a:t>L</a:t>
            </a:r>
            <a:r>
              <a:rPr lang="ru-RU" dirty="0"/>
              <a:t>4–</a:t>
            </a:r>
            <a:r>
              <a:rPr lang="en-US" dirty="0"/>
              <a:t>L</a:t>
            </a:r>
            <a:r>
              <a:rPr lang="ru-RU" dirty="0"/>
              <a:t>5</a:t>
            </a:r>
            <a:r>
              <a:rPr lang="en-US" dirty="0"/>
              <a:t> [</a:t>
            </a:r>
            <a:r>
              <a:rPr lang="en-US" dirty="0">
                <a:hlinkClick r:id="rId2" action="ppaction://hlinksldjump"/>
              </a:rPr>
              <a:t>15</a:t>
            </a:r>
            <a:r>
              <a:rPr lang="en-US" dirty="0"/>
              <a:t>]</a:t>
            </a:r>
          </a:p>
          <a:p>
            <a:pPr marL="285750" indent="-285750">
              <a:buFont typeface="Arial" panose="020B0604020202020204" pitchFamily="34" charset="0"/>
              <a:buChar char="•"/>
            </a:pPr>
            <a:r>
              <a:rPr lang="en-US" dirty="0"/>
              <a:t>Barthelemy - </a:t>
            </a:r>
            <a:r>
              <a:rPr lang="ru-RU" dirty="0"/>
              <a:t>Вычислительная модель сегмента движения позвоночника, включающая модель межпозвонкового диска на основе матричной композиции</a:t>
            </a:r>
            <a:r>
              <a:rPr lang="en-US" dirty="0"/>
              <a:t> [</a:t>
            </a:r>
            <a:r>
              <a:rPr lang="en-US" dirty="0">
                <a:hlinkClick r:id="rId2" action="ppaction://hlinksldjump"/>
              </a:rPr>
              <a:t>16</a:t>
            </a:r>
            <a:r>
              <a:rPr lang="en-US" dirty="0"/>
              <a:t>]</a:t>
            </a:r>
          </a:p>
          <a:p>
            <a:pPr marL="285750" indent="-285750">
              <a:buFont typeface="Arial" panose="020B0604020202020204" pitchFamily="34" charset="0"/>
              <a:buChar char="•"/>
            </a:pPr>
            <a:r>
              <a:rPr lang="en-US" dirty="0"/>
              <a:t>Holzapfel - </a:t>
            </a:r>
            <a:r>
              <a:rPr lang="ru-RU" dirty="0"/>
              <a:t>Роль искривления фасеточных суставов в точном анализе нагрузки на фасеточные позвонки</a:t>
            </a:r>
            <a:r>
              <a:rPr lang="en-US" dirty="0"/>
              <a:t> [</a:t>
            </a:r>
            <a:r>
              <a:rPr lang="en-US" dirty="0">
                <a:hlinkClick r:id="rId2" action="ppaction://hlinksldjump"/>
              </a:rPr>
              <a:t>17</a:t>
            </a:r>
            <a:r>
              <a:rPr lang="en-US" dirty="0"/>
              <a:t>]</a:t>
            </a:r>
          </a:p>
          <a:p>
            <a:pPr marL="285750" indent="-285750">
              <a:buFont typeface="Arial" panose="020B0604020202020204" pitchFamily="34" charset="0"/>
              <a:buChar char="•"/>
            </a:pPr>
            <a:r>
              <a:rPr lang="en-US" dirty="0" err="1"/>
              <a:t>Khoddam-Khorasani</a:t>
            </a:r>
            <a:r>
              <a:rPr lang="en-US" dirty="0"/>
              <a:t> - </a:t>
            </a:r>
            <a:r>
              <a:rPr lang="ru-RU" dirty="0"/>
              <a:t>Гибридное пассивно-активное моделирование скелетно-мышечной системы туловища для определения подробного ответа T12–S1 при нагрузках in </a:t>
            </a:r>
            <a:r>
              <a:rPr lang="ru-RU" dirty="0" err="1"/>
              <a:t>vivo</a:t>
            </a:r>
            <a:r>
              <a:rPr lang="en-US" dirty="0"/>
              <a:t> [</a:t>
            </a:r>
            <a:r>
              <a:rPr lang="en-US" dirty="0">
                <a:hlinkClick r:id="rId2" action="ppaction://hlinksldjump"/>
              </a:rPr>
              <a:t>18</a:t>
            </a:r>
            <a:r>
              <a:rPr lang="en-US" dirty="0"/>
              <a:t>]</a:t>
            </a:r>
          </a:p>
          <a:p>
            <a:pPr marL="285750" indent="-285750">
              <a:buFont typeface="Arial" panose="020B0604020202020204" pitchFamily="34" charset="0"/>
              <a:buChar char="•"/>
            </a:pPr>
            <a:r>
              <a:rPr lang="en-US" dirty="0" err="1"/>
              <a:t>Noailly</a:t>
            </a:r>
            <a:r>
              <a:rPr lang="en-US" dirty="0"/>
              <a:t> - </a:t>
            </a:r>
            <a:r>
              <a:rPr lang="ru-RU" dirty="0"/>
              <a:t>In </a:t>
            </a:r>
            <a:r>
              <a:rPr lang="ru-RU" dirty="0" err="1"/>
              <a:t>silico</a:t>
            </a:r>
            <a:r>
              <a:rPr lang="ru-RU" dirty="0"/>
              <a:t> оценка нового композитного заменителя диска с конечно-элементной моделью поясничного отдела позвоночника L3–L5</a:t>
            </a:r>
            <a:r>
              <a:rPr lang="en-US" dirty="0"/>
              <a:t> [</a:t>
            </a:r>
            <a:r>
              <a:rPr lang="en-US" dirty="0">
                <a:hlinkClick r:id="rId3" action="ppaction://hlinksldjump"/>
              </a:rPr>
              <a:t>19</a:t>
            </a:r>
            <a:r>
              <a:rPr lang="en-US" dirty="0"/>
              <a:t>]</a:t>
            </a:r>
          </a:p>
          <a:p>
            <a:pPr marL="285750" indent="-285750">
              <a:buFont typeface="Arial" panose="020B0604020202020204" pitchFamily="34" charset="0"/>
              <a:buChar char="•"/>
            </a:pPr>
            <a:r>
              <a:rPr lang="en-US" dirty="0"/>
              <a:t>Rohlmann - </a:t>
            </a:r>
            <a:r>
              <a:rPr lang="ru-RU" dirty="0"/>
              <a:t>Определение силы мышц туловища при сгибании и разгибании с использованием проверенной конечно-элементной модели поясничного отдела позвоночника и данных измерений in </a:t>
            </a:r>
            <a:r>
              <a:rPr lang="ru-RU" dirty="0" err="1"/>
              <a:t>vivo</a:t>
            </a:r>
            <a:r>
              <a:rPr lang="ru-RU" dirty="0"/>
              <a:t> </a:t>
            </a:r>
            <a:r>
              <a:rPr lang="en-US" dirty="0"/>
              <a:t>[</a:t>
            </a:r>
            <a:r>
              <a:rPr lang="en-US" dirty="0">
                <a:hlinkClick r:id="rId3" action="ppaction://hlinksldjump"/>
              </a:rPr>
              <a:t>20</a:t>
            </a:r>
            <a:r>
              <a:rPr lang="en-US" dirty="0"/>
              <a:t>]</a:t>
            </a:r>
            <a:endParaRPr lang="ru-RU" dirty="0"/>
          </a:p>
          <a:p>
            <a:pPr marL="285750" indent="-285750">
              <a:buFont typeface="Arial" panose="020B0604020202020204" pitchFamily="34" charset="0"/>
              <a:buChar char="•"/>
            </a:pPr>
            <a:r>
              <a:rPr lang="en-US" dirty="0"/>
              <a:t>Schmidt</a:t>
            </a:r>
            <a:r>
              <a:rPr lang="ru-RU" dirty="0"/>
              <a:t> - Вычислительная биомеханика пояснично-двигательного сегмента при чистых и комбинированных сдвигающих нагрузках</a:t>
            </a:r>
            <a:r>
              <a:rPr lang="en-US" dirty="0"/>
              <a:t> [</a:t>
            </a:r>
            <a:r>
              <a:rPr lang="en-US" dirty="0">
                <a:hlinkClick r:id="rId3" action="ppaction://hlinksldjump"/>
              </a:rPr>
              <a:t>21</a:t>
            </a:r>
            <a:r>
              <a:rPr lang="en-US" dirty="0"/>
              <a:t>]</a:t>
            </a:r>
            <a:br>
              <a:rPr lang="en-US" dirty="0"/>
            </a:br>
            <a:br>
              <a:rPr lang="en-US" dirty="0"/>
            </a:br>
            <a:endParaRPr lang="en-US" dirty="0"/>
          </a:p>
          <a:p>
            <a:endParaRPr lang="ru-RU" dirty="0"/>
          </a:p>
        </p:txBody>
      </p:sp>
    </p:spTree>
    <p:extLst>
      <p:ext uri="{BB962C8B-B14F-4D97-AF65-F5344CB8AC3E}">
        <p14:creationId xmlns:p14="http://schemas.microsoft.com/office/powerpoint/2010/main" val="39529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Медицинское оформление (16: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0152_TF02901024" id="{D3FB73DA-77DE-4484-8776-52724816BD57}" vid="{56BAE48E-6669-4001-8E1C-1E9B5D1EADDA}"/>
    </a:ext>
  </a:extLst>
</a:theme>
</file>

<file path=ppt/theme/theme2.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Презентация в стиле медицины (широкоэкранный формат)</Template>
  <TotalTime>1609</TotalTime>
  <Words>6411</Words>
  <Application>Microsoft Office PowerPoint</Application>
  <PresentationFormat>Широкоэкранный</PresentationFormat>
  <Paragraphs>436</Paragraphs>
  <Slides>64</Slides>
  <Notes>4</Notes>
  <HiddenSlides>0</HiddenSlides>
  <MMClips>1</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64</vt:i4>
      </vt:variant>
    </vt:vector>
  </HeadingPairs>
  <TitlesOfParts>
    <vt:vector size="74" baseType="lpstr">
      <vt:lpstr>Arial</vt:lpstr>
      <vt:lpstr>BlinkMacSystemFont</vt:lpstr>
      <vt:lpstr>Cambria Math</vt:lpstr>
      <vt:lpstr>Franklin Gothic Medium</vt:lpstr>
      <vt:lpstr>MHOIE E+ Gulliver</vt:lpstr>
      <vt:lpstr>MHOIL G+ RMTMI</vt:lpstr>
      <vt:lpstr>Microsoft Sans Serif</vt:lpstr>
      <vt:lpstr>STIX-Regular</vt:lpstr>
      <vt:lpstr>Times New Roman</vt:lpstr>
      <vt:lpstr>Медицинское оформление (16:9)</vt:lpstr>
      <vt:lpstr>Сочленения и рычаги в опорно-двигательном аппарате человека</vt:lpstr>
      <vt:lpstr>Статистика</vt:lpstr>
      <vt:lpstr>Биомеханика фасеточных суставов</vt:lpstr>
      <vt:lpstr>Определение</vt:lpstr>
      <vt:lpstr>Презентация PowerPoint</vt:lpstr>
      <vt:lpstr>Заболевания</vt:lpstr>
      <vt:lpstr>Моделирование</vt:lpstr>
      <vt:lpstr>Валидация моделей</vt:lpstr>
      <vt:lpstr>Валидация диапазона движения</vt:lpstr>
      <vt:lpstr>Валидация многогранных совместных сил</vt:lpstr>
      <vt:lpstr>Валидация давления межпозвонкового диска</vt:lpstr>
      <vt:lpstr>Актуальность процессов моделирования</vt:lpstr>
      <vt:lpstr>Методики моделирования фасеточных суставов</vt:lpstr>
      <vt:lpstr>Контактная модель фасеточных суставов</vt:lpstr>
      <vt:lpstr>Модель хрящевого материала</vt:lpstr>
      <vt:lpstr>Rohlmann</vt:lpstr>
      <vt:lpstr>Публикация</vt:lpstr>
      <vt:lpstr>Проблематика</vt:lpstr>
      <vt:lpstr>Нелинейная модель конечных элементов</vt:lpstr>
      <vt:lpstr>Особенности модели</vt:lpstr>
      <vt:lpstr>Особенности модели (продолжение)</vt:lpstr>
      <vt:lpstr>Развитие модели дегенерации диска</vt:lpstr>
      <vt:lpstr>Характеристики модели</vt:lpstr>
      <vt:lpstr>Свойства костных элементов</vt:lpstr>
      <vt:lpstr>Факторы, описывающие нелинейную жесткость связок</vt:lpstr>
      <vt:lpstr>Результаты моделирования</vt:lpstr>
      <vt:lpstr>Результаты моделирования (продолжение)</vt:lpstr>
      <vt:lpstr>Биомеханика родов</vt:lpstr>
      <vt:lpstr>Проблематика</vt:lpstr>
      <vt:lpstr>Детализация</vt:lpstr>
      <vt:lpstr>Цель моделирования</vt:lpstr>
      <vt:lpstr>Методы</vt:lpstr>
      <vt:lpstr>3D модель конечных элементов</vt:lpstr>
      <vt:lpstr>Квазинесжимаемая трансверсально-изотропная гиперупругая модель</vt:lpstr>
      <vt:lpstr>Размеры таза</vt:lpstr>
      <vt:lpstr>Материальные свойства крестца и копчика</vt:lpstr>
      <vt:lpstr>Модель основных связок таза</vt:lpstr>
      <vt:lpstr>Свойства материала связок</vt:lpstr>
      <vt:lpstr>Модель гибкого крестца</vt:lpstr>
      <vt:lpstr>Уточнение модели</vt:lpstr>
      <vt:lpstr>Результат моделирования</vt:lpstr>
      <vt:lpstr>Результат моделирования (продолжение)</vt:lpstr>
      <vt:lpstr>Результат моделирования (продолжение)</vt:lpstr>
      <vt:lpstr>Результат моделирования (продолжение)</vt:lpstr>
      <vt:lpstr>Результат моделирования (продолжение)</vt:lpstr>
      <vt:lpstr>Результат моделирования (продолжение)</vt:lpstr>
      <vt:lpstr>моделирование жесткости голеностопного сустава при равновесии стоя</vt:lpstr>
      <vt:lpstr>Цель</vt:lpstr>
      <vt:lpstr>Проблематика</vt:lpstr>
      <vt:lpstr>Экспериментальная установка</vt:lpstr>
      <vt:lpstr>Результаты</vt:lpstr>
      <vt:lpstr>Заключение</vt:lpstr>
      <vt:lpstr>Значимость</vt:lpstr>
      <vt:lpstr>Спасибо за внимание!</vt:lpstr>
      <vt:lpstr>Список литературы</vt:lpstr>
      <vt:lpstr>Список литературы (продолжение)</vt:lpstr>
      <vt:lpstr>Список литературы (продолжение)</vt:lpstr>
      <vt:lpstr>Список литературы (продолжение)</vt:lpstr>
      <vt:lpstr>Список литературы (продолжение)</vt:lpstr>
      <vt:lpstr>Список литературы (продолжение)</vt:lpstr>
      <vt:lpstr>Список литературы (продолжение)</vt:lpstr>
      <vt:lpstr>Список литературы (продолжение)</vt:lpstr>
      <vt:lpstr>Список литературы (продолжение)</vt:lpstr>
      <vt:lpstr>Список литературы (продолжение)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Сочленения и рычаги в опорно-двигательном аппарате человека</dc:title>
  <dc:creator>Ilya Juhnowski</dc:creator>
  <cp:lastModifiedBy>Ilya Juhnowski</cp:lastModifiedBy>
  <cp:revision>127</cp:revision>
  <dcterms:created xsi:type="dcterms:W3CDTF">2022-02-06T13:27:56Z</dcterms:created>
  <dcterms:modified xsi:type="dcterms:W3CDTF">2022-02-21T00:09:56Z</dcterms:modified>
</cp:coreProperties>
</file>